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handoutMasterIdLst>
    <p:handoutMasterId r:id="rId65"/>
  </p:handoutMasterIdLst>
  <p:sldIdLst>
    <p:sldId id="259" r:id="rId3"/>
    <p:sldId id="260" r:id="rId4"/>
    <p:sldId id="293" r:id="rId5"/>
    <p:sldId id="261" r:id="rId6"/>
    <p:sldId id="262" r:id="rId7"/>
    <p:sldId id="287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88" r:id="rId17"/>
    <p:sldId id="270" r:id="rId18"/>
    <p:sldId id="285" r:id="rId19"/>
    <p:sldId id="271" r:id="rId20"/>
    <p:sldId id="286" r:id="rId21"/>
    <p:sldId id="289" r:id="rId22"/>
    <p:sldId id="272" r:id="rId23"/>
    <p:sldId id="273" r:id="rId24"/>
    <p:sldId id="274" r:id="rId25"/>
    <p:sldId id="275" r:id="rId26"/>
    <p:sldId id="276" r:id="rId27"/>
    <p:sldId id="277" r:id="rId28"/>
    <p:sldId id="290" r:id="rId29"/>
    <p:sldId id="278" r:id="rId30"/>
    <p:sldId id="291" r:id="rId31"/>
    <p:sldId id="279" r:id="rId32"/>
    <p:sldId id="280" r:id="rId33"/>
    <p:sldId id="292" r:id="rId34"/>
    <p:sldId id="281" r:id="rId35"/>
    <p:sldId id="282" r:id="rId36"/>
    <p:sldId id="294" r:id="rId37"/>
    <p:sldId id="311" r:id="rId38"/>
    <p:sldId id="310" r:id="rId39"/>
    <p:sldId id="313" r:id="rId40"/>
    <p:sldId id="312" r:id="rId41"/>
    <p:sldId id="315" r:id="rId42"/>
    <p:sldId id="314" r:id="rId43"/>
    <p:sldId id="295" r:id="rId44"/>
    <p:sldId id="317" r:id="rId45"/>
    <p:sldId id="316" r:id="rId46"/>
    <p:sldId id="296" r:id="rId47"/>
    <p:sldId id="318" r:id="rId48"/>
    <p:sldId id="297" r:id="rId49"/>
    <p:sldId id="298" r:id="rId50"/>
    <p:sldId id="319" r:id="rId51"/>
    <p:sldId id="321" r:id="rId52"/>
    <p:sldId id="299" r:id="rId53"/>
    <p:sldId id="322" r:id="rId54"/>
    <p:sldId id="325" r:id="rId55"/>
    <p:sldId id="326" r:id="rId56"/>
    <p:sldId id="324" r:id="rId57"/>
    <p:sldId id="300" r:id="rId58"/>
    <p:sldId id="301" r:id="rId59"/>
    <p:sldId id="302" r:id="rId60"/>
    <p:sldId id="303" r:id="rId61"/>
    <p:sldId id="323" r:id="rId62"/>
    <p:sldId id="304" r:id="rId63"/>
    <p:sldId id="305" r:id="rId6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1B62F-1C4B-48B6-9572-EEAEDF938833}" type="datetimeFigureOut">
              <a:rPr lang="en-IE" smtClean="0"/>
              <a:t>24/04/2012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3DEF7-5D31-424A-B5A2-746497D2274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107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62777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7661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5813" cy="513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2524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23784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00577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0268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1841500"/>
            <a:ext cx="3275013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8913" y="1841500"/>
            <a:ext cx="3276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13584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7805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9828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6125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59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87943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8098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62629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0"/>
            <a:ext cx="1709738" cy="664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0"/>
            <a:ext cx="4981575" cy="664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29943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9885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73886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0894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8596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054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5030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745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90600"/>
            <a:ext cx="56372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text styles</a:t>
            </a:r>
          </a:p>
          <a:p>
            <a:pPr lvl="1"/>
            <a:r>
              <a:rPr lang="en-US" smtClean="0">
                <a:sym typeface="Optima" charset="0"/>
              </a:rPr>
              <a:t>Second level</a:t>
            </a:r>
          </a:p>
          <a:p>
            <a:pPr lvl="2"/>
            <a:r>
              <a:rPr lang="en-US" smtClean="0">
                <a:sym typeface="Optima" charset="0"/>
              </a:rPr>
              <a:t>Third level</a:t>
            </a:r>
          </a:p>
          <a:p>
            <a:pPr lvl="3"/>
            <a:r>
              <a:rPr lang="en-US" smtClean="0">
                <a:sym typeface="Optima" charset="0"/>
              </a:rPr>
              <a:t>Fourth level</a:t>
            </a:r>
          </a:p>
          <a:p>
            <a:pPr lvl="4"/>
            <a:r>
              <a:rPr lang="en-US" smtClean="0">
                <a:sym typeface="Optim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85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  <a:sym typeface="Arial Rounded MT Bold" charset="0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572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144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16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288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41313" indent="-341313" algn="l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SzPct val="15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741363" indent="-284163" algn="l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SzPct val="155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143000" indent="-228600" algn="l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SzPct val="155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1600200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SzPct val="155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057400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SzPct val="15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25146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29718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34290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38862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5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0"/>
            <a:ext cx="57896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Rounded MT Bold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0" y="1841500"/>
            <a:ext cx="67040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 charset="0"/>
              </a:rPr>
              <a:t>Click to edit Master text styles</a:t>
            </a:r>
          </a:p>
          <a:p>
            <a:pPr lvl="1"/>
            <a:r>
              <a:rPr lang="en-US" smtClean="0">
                <a:sym typeface="Optima" charset="0"/>
              </a:rPr>
              <a:t>Second level</a:t>
            </a:r>
          </a:p>
          <a:p>
            <a:pPr lvl="2"/>
            <a:r>
              <a:rPr lang="en-US" smtClean="0">
                <a:sym typeface="Optima" charset="0"/>
              </a:rPr>
              <a:t>Third level</a:t>
            </a:r>
          </a:p>
          <a:p>
            <a:pPr lvl="3"/>
            <a:r>
              <a:rPr lang="en-US" smtClean="0">
                <a:sym typeface="Optima" charset="0"/>
              </a:rPr>
              <a:t>Fourth level</a:t>
            </a:r>
          </a:p>
          <a:p>
            <a:pPr lvl="4"/>
            <a:r>
              <a:rPr lang="en-US" smtClean="0">
                <a:sym typeface="Optim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92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+mj-lt"/>
          <a:ea typeface="+mj-ea"/>
          <a:cs typeface="+mj-cs"/>
          <a:sym typeface="Arial Rounded MT Bold" charset="0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5pPr>
      <a:lvl6pPr marL="4572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6pPr>
      <a:lvl7pPr marL="9144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7pPr>
      <a:lvl8pPr marL="13716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8pPr>
      <a:lvl9pPr marL="1828800" algn="ctr" rtl="0" fontAlgn="base">
        <a:lnSpc>
          <a:spcPct val="93000"/>
        </a:lnSpc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Rounded MT Bold" charset="0"/>
          <a:ea typeface="ヒラギノ角ゴ ProN W6" charset="0"/>
          <a:cs typeface="ヒラギノ角ゴ ProN W6" charset="0"/>
          <a:sym typeface="Arial Rounded MT Bold" charset="0"/>
        </a:defRPr>
      </a:lvl9pPr>
    </p:titleStyle>
    <p:bodyStyle>
      <a:lvl1pPr marL="341313" indent="-341313" algn="l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SzPct val="15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741363" indent="-284163" algn="l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SzPct val="154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143000" indent="-228600" algn="l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SzPct val="154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1600200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SzPct val="15400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057400" indent="-228600" algn="l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SzPct val="154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25146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4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29718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4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34290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4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3886200" indent="-228600" algn="l" rtl="0" fontAlgn="base">
        <a:lnSpc>
          <a:spcPct val="93000"/>
        </a:lnSpc>
        <a:spcBef>
          <a:spcPts val="500"/>
        </a:spcBef>
        <a:spcAft>
          <a:spcPct val="0"/>
        </a:spcAft>
        <a:buSzPct val="15400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895600" y="133350"/>
            <a:ext cx="5638800" cy="2705100"/>
          </a:xfrm>
        </p:spPr>
        <p:txBody>
          <a:bodyPr lIns="50800" tIns="50800" rIns="39200" bIns="50800"/>
          <a:lstStyle/>
          <a:p>
            <a:pPr eaLnBrk="1" hangingPunct="1">
              <a:lnSpc>
                <a:spcPct val="101000"/>
              </a:lnSpc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75900" algn="l"/>
              </a:tabLst>
            </a:pPr>
            <a:r>
              <a:rPr lang="en-US" sz="6600" b="1" dirty="0" smtClean="0">
                <a:latin typeface="Segoe Print" pitchFamily="2" charset="0"/>
              </a:rPr>
              <a:t>IPv6</a:t>
            </a:r>
            <a:r>
              <a:rPr lang="en-US" sz="3200" b="1" dirty="0" smtClean="0">
                <a:latin typeface="Segoe Print" pitchFamily="2" charset="0"/>
              </a:rPr>
              <a:t/>
            </a:r>
            <a:br>
              <a:rPr lang="en-US" sz="3200" b="1" dirty="0" smtClean="0">
                <a:latin typeface="Segoe Print" pitchFamily="2" charset="0"/>
              </a:rPr>
            </a:br>
            <a:r>
              <a:rPr lang="en-US" sz="3600" b="1" dirty="0" smtClean="0">
                <a:latin typeface="Segoe Print" pitchFamily="2" charset="0"/>
              </a:rPr>
              <a:t>The Internet’s Future?</a:t>
            </a:r>
            <a:endParaRPr lang="en-US" sz="3200" b="1" dirty="0" smtClean="0">
              <a:latin typeface="Segoe Print" pitchFamily="2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4648200"/>
            <a:ext cx="8143056" cy="2209800"/>
          </a:xfrm>
        </p:spPr>
        <p:txBody>
          <a:bodyPr lIns="50800" tIns="50800" rIns="39200" bIns="50800"/>
          <a:lstStyle/>
          <a:p>
            <a:pPr marL="0" lvl="1" indent="0" algn="ctr" eaLnBrk="1" hangingPunct="1">
              <a:spcBef>
                <a:spcPct val="0"/>
              </a:spcBef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</a:pPr>
            <a:r>
              <a:rPr lang="en-US" sz="2800" b="1" dirty="0" smtClean="0">
                <a:latin typeface="Segoe Print" pitchFamily="2" charset="0"/>
              </a:rPr>
              <a:t>Barry O’Donovan</a:t>
            </a:r>
          </a:p>
          <a:p>
            <a:pPr marL="0" lvl="1" indent="0" algn="ctr" eaLnBrk="1" hangingPunct="1">
              <a:spcBef>
                <a:spcPct val="0"/>
              </a:spcBef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</a:pPr>
            <a:endParaRPr lang="en-US" sz="2800" b="1" dirty="0" smtClean="0">
              <a:latin typeface="Segoe Print" pitchFamily="2" charset="0"/>
            </a:endParaRPr>
          </a:p>
          <a:p>
            <a:pPr marL="0" lvl="1" indent="0" algn="ctr" eaLnBrk="1" hangingPunct="1">
              <a:spcBef>
                <a:spcPts val="700"/>
              </a:spcBef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</a:pPr>
            <a:r>
              <a:rPr lang="en-US" sz="2800" b="1" dirty="0" smtClean="0">
                <a:latin typeface="Segoe Print" pitchFamily="2" charset="0"/>
              </a:rPr>
              <a:t>Engineers Ireland - April 25</a:t>
            </a:r>
            <a:r>
              <a:rPr lang="en-US" sz="2800" b="1" baseline="30000" dirty="0" smtClean="0">
                <a:latin typeface="Segoe Print" pitchFamily="2" charset="0"/>
              </a:rPr>
              <a:t>th</a:t>
            </a:r>
            <a:r>
              <a:rPr lang="en-US" sz="2800" b="1" dirty="0" smtClean="0">
                <a:latin typeface="Segoe Print" pitchFamily="2" charset="0"/>
              </a:rPr>
              <a:t> 2012</a:t>
            </a:r>
          </a:p>
          <a:p>
            <a:pPr marL="0" lvl="1" indent="0" algn="ctr" eaLnBrk="1" hangingPunct="1">
              <a:spcBef>
                <a:spcPts val="700"/>
              </a:spcBef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</a:pPr>
            <a:r>
              <a:rPr lang="en-US" sz="2400" b="1" dirty="0" smtClean="0">
                <a:latin typeface="MS Mincho" pitchFamily="49" charset="-128"/>
                <a:ea typeface="MS Mincho" pitchFamily="49" charset="-128"/>
              </a:rPr>
              <a:t>https://www.inex.ie/ei-ipv6-2012.html</a:t>
            </a:r>
          </a:p>
        </p:txBody>
      </p:sp>
    </p:spTree>
    <p:extLst>
      <p:ext uri="{BB962C8B-B14F-4D97-AF65-F5344CB8AC3E}">
        <p14:creationId xmlns:p14="http://schemas.microsoft.com/office/powerpoint/2010/main" val="272750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Internet Time Machine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173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1972: Telnet specification [RFC318]</a:t>
            </a:r>
          </a:p>
          <a:p>
            <a:endParaRPr lang="en-IE" sz="2800" dirty="0" smtClean="0">
              <a:latin typeface="Segoe Print" pitchFamily="2" charset="0"/>
            </a:endParaRPr>
          </a:p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1973: Ethernet outlined in a PhD Thesis</a:t>
            </a:r>
          </a:p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	File Transfer specification [RFC454]</a:t>
            </a:r>
          </a:p>
          <a:p>
            <a:endParaRPr lang="en-IE" sz="2800" dirty="0" smtClean="0">
              <a:latin typeface="Segoe Print" pitchFamily="2" charset="0"/>
            </a:endParaRPr>
          </a:p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1976: Queen Elizabeth sends an email!</a:t>
            </a: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Internet Time Machine</a:t>
            </a:r>
            <a:endParaRPr lang="en-IE" sz="24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1732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1982: DCA &amp; ARPA establish TCP and IP</a:t>
            </a:r>
          </a:p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>
                <a:latin typeface="Segoe Print" pitchFamily="2" charset="0"/>
              </a:rPr>
              <a:t>	</a:t>
            </a:r>
            <a:r>
              <a:rPr lang="en-IE" sz="2800" dirty="0" err="1" smtClean="0">
                <a:latin typeface="Segoe Print" pitchFamily="2" charset="0"/>
              </a:rPr>
              <a:t>DoD</a:t>
            </a:r>
            <a:r>
              <a:rPr lang="en-IE" sz="2800" dirty="0" smtClean="0">
                <a:latin typeface="Segoe Print" pitchFamily="2" charset="0"/>
              </a:rPr>
              <a:t> declares TCP/IP as their standard</a:t>
            </a:r>
          </a:p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1983: Cutover from NCP to TCP/IP (IPv4)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	“Flag Day” – January 1</a:t>
            </a:r>
            <a:r>
              <a:rPr lang="en-IE" sz="2800" baseline="30000" dirty="0" smtClean="0">
                <a:latin typeface="Segoe Print" pitchFamily="2" charset="0"/>
              </a:rPr>
              <a:t>st</a:t>
            </a:r>
            <a:r>
              <a:rPr lang="en-IE" sz="2800" dirty="0" smtClean="0">
                <a:latin typeface="Segoe Print" pitchFamily="2" charset="0"/>
              </a:rPr>
              <a:t> 1983</a:t>
            </a:r>
            <a:endParaRPr lang="en-IE" sz="28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RFC2235 – </a:t>
            </a:r>
            <a:r>
              <a:rPr lang="en-IE" sz="2800" dirty="0" err="1" smtClean="0">
                <a:latin typeface="MS Mincho" pitchFamily="49" charset="-128"/>
                <a:ea typeface="MS Mincho" pitchFamily="49" charset="-128"/>
              </a:rPr>
              <a:t>Hobbes’Internet</a:t>
            </a:r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 Timeline</a:t>
            </a: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 smtClean="0">
                <a:latin typeface="Segoe Print" pitchFamily="2" charset="0"/>
              </a:rPr>
              <a:t>“Flag Day”</a:t>
            </a:r>
            <a:br>
              <a:rPr lang="en-IE" sz="2800" b="1" dirty="0" smtClean="0">
                <a:latin typeface="Segoe Print" pitchFamily="2" charset="0"/>
              </a:rPr>
            </a:br>
            <a:r>
              <a:rPr lang="en-IE" b="1" dirty="0" smtClean="0">
                <a:latin typeface="Segoe Print" pitchFamily="2" charset="0"/>
              </a:rPr>
              <a:t>January 1</a:t>
            </a:r>
            <a:r>
              <a:rPr lang="en-IE" b="1" baseline="30000" dirty="0" smtClean="0">
                <a:latin typeface="Segoe Print" pitchFamily="2" charset="0"/>
              </a:rPr>
              <a:t>st</a:t>
            </a:r>
            <a:r>
              <a:rPr lang="en-IE" b="1" dirty="0" smtClean="0">
                <a:latin typeface="Segoe Print" pitchFamily="2" charset="0"/>
              </a:rPr>
              <a:t> 1983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35513" y="198884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All nodes updated on Flag Day to IPv4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(still “</a:t>
            </a:r>
            <a:r>
              <a:rPr lang="en-IE" sz="2800" dirty="0" err="1" smtClean="0">
                <a:latin typeface="Segoe Print" pitchFamily="2" charset="0"/>
              </a:rPr>
              <a:t>facepalm</a:t>
            </a:r>
            <a:r>
              <a:rPr lang="en-IE" sz="2800" dirty="0" smtClean="0">
                <a:latin typeface="Segoe Print" pitchFamily="2" charset="0"/>
              </a:rPr>
              <a:t>”?)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8bit addresses -&gt; 32 bit addresses</a:t>
            </a:r>
          </a:p>
          <a:p>
            <a:pPr marL="457200" indent="-457200" algn="ctr">
              <a:buFont typeface="Symbol"/>
              <a:buChar char="Þ"/>
            </a:pPr>
            <a:r>
              <a:rPr lang="en-IE" sz="2800" b="1" dirty="0" smtClean="0">
                <a:latin typeface="Segoe Print" pitchFamily="2" charset="0"/>
              </a:rPr>
              <a:t>~4.29 billion addresses</a:t>
            </a:r>
          </a:p>
          <a:p>
            <a:pPr marL="457200" indent="-457200" algn="ctr">
              <a:buFont typeface="Symbol"/>
              <a:buChar char="Þ"/>
            </a:pPr>
            <a:endParaRPr lang="en-IE" sz="2800" b="1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Enough?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No</a:t>
            </a:r>
            <a:r>
              <a:rPr lang="en-IE" sz="2800" dirty="0" smtClean="0">
                <a:latin typeface="Segoe Print" pitchFamily="2" charset="0"/>
              </a:rPr>
              <a:t>: 7.008 billion people; 8.01 by 2025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1 billion “smart devices” shipped in 2011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Back Up the Truck</a:t>
            </a:r>
            <a:endParaRPr lang="en-IE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88840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Are we all clear on what an IP address is?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i="1" dirty="0" smtClean="0">
                <a:latin typeface="Segoe Print" pitchFamily="2" charset="0"/>
              </a:rPr>
              <a:t>“A number assigned to a device on a network”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We’ve all seen them: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127.0.0.1	192.168.1.254	8.8.4.4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DNS: www.engineersireland.ie =&gt; 46.22.128.85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5496" y="2852936"/>
            <a:ext cx="9001000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RIRs – Regional Internet Registries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Who’s the Boss?</a:t>
            </a:r>
            <a:endParaRPr lang="en-IE" sz="3200" dirty="0"/>
          </a:p>
        </p:txBody>
      </p:sp>
      <p:sp>
        <p:nvSpPr>
          <p:cNvPr id="4" name="Oval 3"/>
          <p:cNvSpPr/>
          <p:nvPr/>
        </p:nvSpPr>
        <p:spPr bwMode="auto">
          <a:xfrm>
            <a:off x="3521091" y="1628800"/>
            <a:ext cx="1872208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IANA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9512" y="2948515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AfriNIC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20107" y="2949239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APNIC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092280" y="3013302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RIPE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331981" y="2975992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LACNIC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624778" y="2948515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ARIN</a:t>
            </a:r>
          </a:p>
        </p:txBody>
      </p:sp>
      <p:cxnSp>
        <p:nvCxnSpPr>
          <p:cNvPr id="18" name="Straight Arrow Connector 17"/>
          <p:cNvCxnSpPr>
            <a:stCxn id="4" idx="3"/>
            <a:endCxn id="6" idx="7"/>
          </p:cNvCxnSpPr>
          <p:nvPr/>
        </p:nvCxnSpPr>
        <p:spPr bwMode="auto">
          <a:xfrm flipH="1">
            <a:off x="1600537" y="2181964"/>
            <a:ext cx="2194733" cy="86145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4" idx="3"/>
            <a:endCxn id="11" idx="0"/>
          </p:cNvCxnSpPr>
          <p:nvPr/>
        </p:nvCxnSpPr>
        <p:spPr bwMode="auto">
          <a:xfrm flipH="1">
            <a:off x="2752524" y="2181964"/>
            <a:ext cx="1042746" cy="76727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4" idx="4"/>
            <a:endCxn id="15" idx="0"/>
          </p:cNvCxnSpPr>
          <p:nvPr/>
        </p:nvCxnSpPr>
        <p:spPr bwMode="auto">
          <a:xfrm>
            <a:off x="4457195" y="2276872"/>
            <a:ext cx="0" cy="67164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4" idx="5"/>
            <a:endCxn id="14" idx="0"/>
          </p:cNvCxnSpPr>
          <p:nvPr/>
        </p:nvCxnSpPr>
        <p:spPr bwMode="auto">
          <a:xfrm>
            <a:off x="5119120" y="2181964"/>
            <a:ext cx="1045278" cy="794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4" idx="5"/>
            <a:endCxn id="13" idx="1"/>
          </p:cNvCxnSpPr>
          <p:nvPr/>
        </p:nvCxnSpPr>
        <p:spPr bwMode="auto">
          <a:xfrm>
            <a:off x="5119120" y="2181964"/>
            <a:ext cx="2216969" cy="92624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0" y="4293096"/>
            <a:ext cx="9001000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LIRs – Local Internet Registries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7092280" y="4545124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eircom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860032" y="4545124"/>
            <a:ext cx="2136783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0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Vodafone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09713" y="4545124"/>
            <a:ext cx="2230130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Blacknight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34" name="Straight Arrow Connector 33"/>
          <p:cNvCxnSpPr>
            <a:stCxn id="13" idx="4"/>
            <a:endCxn id="30" idx="0"/>
          </p:cNvCxnSpPr>
          <p:nvPr/>
        </p:nvCxnSpPr>
        <p:spPr bwMode="auto">
          <a:xfrm>
            <a:off x="7924697" y="3661374"/>
            <a:ext cx="0" cy="88375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4"/>
            <a:endCxn id="31" idx="7"/>
          </p:cNvCxnSpPr>
          <p:nvPr/>
        </p:nvCxnSpPr>
        <p:spPr bwMode="auto">
          <a:xfrm flipH="1">
            <a:off x="6683890" y="3661374"/>
            <a:ext cx="1240807" cy="97865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3" idx="4"/>
            <a:endCxn id="32" idx="7"/>
          </p:cNvCxnSpPr>
          <p:nvPr/>
        </p:nvCxnSpPr>
        <p:spPr bwMode="auto">
          <a:xfrm flipH="1">
            <a:off x="4413248" y="3661374"/>
            <a:ext cx="3511449" cy="97865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1252820" y="6093296"/>
            <a:ext cx="6912768" cy="4320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End Users</a:t>
            </a:r>
          </a:p>
        </p:txBody>
      </p:sp>
      <p:cxnSp>
        <p:nvCxnSpPr>
          <p:cNvPr id="42" name="Straight Arrow Connector 41"/>
          <p:cNvCxnSpPr>
            <a:stCxn id="32" idx="4"/>
            <a:endCxn id="40" idx="0"/>
          </p:cNvCxnSpPr>
          <p:nvPr/>
        </p:nvCxnSpPr>
        <p:spPr bwMode="auto">
          <a:xfrm>
            <a:off x="3624778" y="5193196"/>
            <a:ext cx="1084426" cy="9001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40" idx="0"/>
          </p:cNvCxnSpPr>
          <p:nvPr/>
        </p:nvCxnSpPr>
        <p:spPr bwMode="auto">
          <a:xfrm flipH="1">
            <a:off x="4709204" y="5193196"/>
            <a:ext cx="1086932" cy="9001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0" idx="3"/>
            <a:endCxn id="40" idx="0"/>
          </p:cNvCxnSpPr>
          <p:nvPr/>
        </p:nvCxnSpPr>
        <p:spPr bwMode="auto">
          <a:xfrm flipH="1">
            <a:off x="4709204" y="5098288"/>
            <a:ext cx="2626885" cy="99500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6" grpId="0" animBg="1"/>
      <p:bldP spid="11" grpId="0" animBg="1"/>
      <p:bldP spid="13" grpId="0" animBg="1"/>
      <p:bldP spid="14" grpId="0" animBg="1"/>
      <p:bldP spid="15" grpId="0" animBg="1"/>
      <p:bldP spid="29" grpId="0" animBg="1"/>
      <p:bldP spid="30" grpId="0" animBg="1"/>
      <p:bldP spid="31" grpId="0" animBg="1"/>
      <p:bldP spid="32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b="1" dirty="0" smtClean="0"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Introduction to IPv6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Why IPv6 adoption is </a:t>
            </a:r>
            <a:r>
              <a:rPr lang="en-IE" sz="2800" dirty="0" err="1" smtClean="0">
                <a:latin typeface="Segoe Print" pitchFamily="2" charset="0"/>
              </a:rPr>
              <a:t>sooooooooooo</a:t>
            </a:r>
            <a:r>
              <a:rPr lang="en-IE" sz="2800" dirty="0" smtClean="0">
                <a:latin typeface="Segoe Print" pitchFamily="2" charset="0"/>
              </a:rPr>
              <a:t> slow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The IPv6 opportunity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9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What’s Left?</a:t>
            </a:r>
            <a:endParaRPr lang="en-IE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3521091" y="1628800"/>
            <a:ext cx="1872208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IANA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51520" y="3436221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AfriNIC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92115" y="3436945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APNIC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164288" y="3501008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RIPE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403989" y="3463698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LACNIC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696786" y="3436221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ARIN</a:t>
            </a:r>
          </a:p>
        </p:txBody>
      </p:sp>
      <p:cxnSp>
        <p:nvCxnSpPr>
          <p:cNvPr id="9" name="Straight Arrow Connector 8"/>
          <p:cNvCxnSpPr>
            <a:stCxn id="3" idx="3"/>
            <a:endCxn id="4" idx="7"/>
          </p:cNvCxnSpPr>
          <p:nvPr/>
        </p:nvCxnSpPr>
        <p:spPr bwMode="auto">
          <a:xfrm flipH="1">
            <a:off x="1672545" y="2181964"/>
            <a:ext cx="2122725" cy="134916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3" idx="3"/>
            <a:endCxn id="5" idx="0"/>
          </p:cNvCxnSpPr>
          <p:nvPr/>
        </p:nvCxnSpPr>
        <p:spPr bwMode="auto">
          <a:xfrm flipH="1">
            <a:off x="2824532" y="2181964"/>
            <a:ext cx="970738" cy="125498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" idx="4"/>
            <a:endCxn id="8" idx="0"/>
          </p:cNvCxnSpPr>
          <p:nvPr/>
        </p:nvCxnSpPr>
        <p:spPr bwMode="auto">
          <a:xfrm>
            <a:off x="4457195" y="2276872"/>
            <a:ext cx="72008" cy="115934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" idx="5"/>
            <a:endCxn id="7" idx="0"/>
          </p:cNvCxnSpPr>
          <p:nvPr/>
        </p:nvCxnSpPr>
        <p:spPr bwMode="auto">
          <a:xfrm>
            <a:off x="5119120" y="2181964"/>
            <a:ext cx="1117286" cy="128173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" idx="5"/>
            <a:endCxn id="6" idx="1"/>
          </p:cNvCxnSpPr>
          <p:nvPr/>
        </p:nvCxnSpPr>
        <p:spPr bwMode="auto">
          <a:xfrm>
            <a:off x="5119120" y="2181964"/>
            <a:ext cx="2288977" cy="14139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Multiply 34"/>
          <p:cNvSpPr/>
          <p:nvPr/>
        </p:nvSpPr>
        <p:spPr bwMode="auto">
          <a:xfrm>
            <a:off x="3568356" y="1376772"/>
            <a:ext cx="1800200" cy="1152128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41890" y="17681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Feb 3</a:t>
            </a:r>
            <a:r>
              <a:rPr lang="en-IE" baseline="30000" dirty="0" smtClean="0">
                <a:latin typeface="Segoe Print" pitchFamily="2" charset="0"/>
              </a:rPr>
              <a:t>rd</a:t>
            </a:r>
            <a:r>
              <a:rPr lang="en-IE" dirty="0" smtClean="0">
                <a:latin typeface="Segoe Print" pitchFamily="2" charset="0"/>
              </a:rPr>
              <a:t> 2011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37" name="Multiply 36"/>
          <p:cNvSpPr/>
          <p:nvPr/>
        </p:nvSpPr>
        <p:spPr bwMode="auto">
          <a:xfrm>
            <a:off x="1896586" y="3184193"/>
            <a:ext cx="1800200" cy="1152128"/>
          </a:xfrm>
          <a:prstGeom prst="mathMultiply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2867" y="4221088"/>
            <a:ext cx="15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Apr 15 ‘11</a:t>
            </a:r>
            <a:endParaRPr lang="en-IE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What’s Left?</a:t>
            </a:r>
            <a:endParaRPr lang="en-IE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3521091" y="1628800"/>
            <a:ext cx="1872208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IANA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51520" y="3436221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AfriNIC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92115" y="3436945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APNIC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164288" y="3501008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RIPE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403989" y="3463698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LACNIC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696786" y="3436221"/>
            <a:ext cx="166483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ARIN</a:t>
            </a:r>
          </a:p>
        </p:txBody>
      </p:sp>
      <p:cxnSp>
        <p:nvCxnSpPr>
          <p:cNvPr id="9" name="Straight Arrow Connector 8"/>
          <p:cNvCxnSpPr>
            <a:stCxn id="3" idx="3"/>
            <a:endCxn id="4" idx="7"/>
          </p:cNvCxnSpPr>
          <p:nvPr/>
        </p:nvCxnSpPr>
        <p:spPr bwMode="auto">
          <a:xfrm flipH="1">
            <a:off x="1672545" y="2181964"/>
            <a:ext cx="2122725" cy="134916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3" idx="3"/>
            <a:endCxn id="5" idx="0"/>
          </p:cNvCxnSpPr>
          <p:nvPr/>
        </p:nvCxnSpPr>
        <p:spPr bwMode="auto">
          <a:xfrm flipH="1">
            <a:off x="2824532" y="2181964"/>
            <a:ext cx="970738" cy="125498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" idx="4"/>
            <a:endCxn id="8" idx="0"/>
          </p:cNvCxnSpPr>
          <p:nvPr/>
        </p:nvCxnSpPr>
        <p:spPr bwMode="auto">
          <a:xfrm>
            <a:off x="4457195" y="2276872"/>
            <a:ext cx="72008" cy="115934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" idx="5"/>
            <a:endCxn id="7" idx="0"/>
          </p:cNvCxnSpPr>
          <p:nvPr/>
        </p:nvCxnSpPr>
        <p:spPr bwMode="auto">
          <a:xfrm>
            <a:off x="5119120" y="2181964"/>
            <a:ext cx="1117286" cy="128173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" idx="5"/>
            <a:endCxn id="6" idx="1"/>
          </p:cNvCxnSpPr>
          <p:nvPr/>
        </p:nvCxnSpPr>
        <p:spPr bwMode="auto">
          <a:xfrm>
            <a:off x="5119120" y="2181964"/>
            <a:ext cx="2288977" cy="141395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Multiply 34"/>
          <p:cNvSpPr/>
          <p:nvPr/>
        </p:nvSpPr>
        <p:spPr bwMode="auto">
          <a:xfrm>
            <a:off x="3568356" y="1376772"/>
            <a:ext cx="1800200" cy="1152128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41890" y="17681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Feb 3</a:t>
            </a:r>
            <a:r>
              <a:rPr lang="en-IE" baseline="30000" dirty="0" smtClean="0">
                <a:latin typeface="Segoe Print" pitchFamily="2" charset="0"/>
              </a:rPr>
              <a:t>rd</a:t>
            </a:r>
            <a:r>
              <a:rPr lang="en-IE" dirty="0" smtClean="0">
                <a:latin typeface="Segoe Print" pitchFamily="2" charset="0"/>
              </a:rPr>
              <a:t> 2011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37" name="Multiply 36"/>
          <p:cNvSpPr/>
          <p:nvPr/>
        </p:nvSpPr>
        <p:spPr bwMode="auto">
          <a:xfrm>
            <a:off x="1896586" y="3184193"/>
            <a:ext cx="1800200" cy="1152128"/>
          </a:xfrm>
          <a:prstGeom prst="mathMultiply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2867" y="4221088"/>
            <a:ext cx="15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Apr 15 ‘11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7096605" y="3253626"/>
            <a:ext cx="1800200" cy="1152128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3960" y="4336321"/>
            <a:ext cx="15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Late 2012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20" name="Multiply 19"/>
          <p:cNvSpPr/>
          <p:nvPr/>
        </p:nvSpPr>
        <p:spPr bwMode="auto">
          <a:xfrm>
            <a:off x="3603789" y="3184193"/>
            <a:ext cx="1800200" cy="1152128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458" y="4222006"/>
            <a:ext cx="15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Late 2013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5296283" y="3184193"/>
            <a:ext cx="1800200" cy="1152128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0863" y="4304055"/>
            <a:ext cx="15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Mid 2014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24" name="Multiply 23"/>
          <p:cNvSpPr/>
          <p:nvPr/>
        </p:nvSpPr>
        <p:spPr bwMode="auto">
          <a:xfrm>
            <a:off x="183837" y="3151927"/>
            <a:ext cx="1800200" cy="1152128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192" y="4213091"/>
            <a:ext cx="15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Print" pitchFamily="2" charset="0"/>
              </a:rPr>
              <a:t>Mid 2015</a:t>
            </a:r>
            <a:endParaRPr lang="en-IE" dirty="0"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192" y="4797152"/>
            <a:ext cx="8595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Final /8 policies: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once only - /22 (1024) – must have IPv6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~16k allocations (&gt;7k LIRs in RIPE 2010) </a:t>
            </a:r>
          </a:p>
        </p:txBody>
      </p:sp>
    </p:spTree>
    <p:extLst>
      <p:ext uri="{BB962C8B-B14F-4D97-AF65-F5344CB8AC3E}">
        <p14:creationId xmlns:p14="http://schemas.microsoft.com/office/powerpoint/2010/main" val="3361747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What’s Left?</a:t>
            </a:r>
            <a:endParaRPr lang="en-I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IPv4 exhaustion projection is a presentation in its own right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If you want to know more: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Geoff Huston - http://www.potaroo.net/</a:t>
            </a:r>
            <a:endParaRPr lang="en-IE" sz="28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80526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http://www.potaroo.net/tools/ipv4/index.html</a:t>
            </a: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What’s Left?</a:t>
            </a:r>
            <a:endParaRPr lang="en-I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IPv4 exhaustion projection is a presentation in its own right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If you want to know more: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Geoff Huston - http://www.potaroo.net/</a:t>
            </a:r>
            <a:endParaRPr lang="en-IE" sz="28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80526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http://www.potaroo.net/tools/ipv4/index.html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81000"/>
            <a:ext cx="8572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1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INEX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Segoe Print" pitchFamily="2" charset="0"/>
              </a:rPr>
              <a:t>An IXP – Ireland’s IP Peering Hub</a:t>
            </a:r>
          </a:p>
          <a:p>
            <a:pPr lvl="1"/>
            <a:endParaRPr lang="en-IE" sz="2800" dirty="0" smtClean="0">
              <a:latin typeface="Segoe Print" pitchFamily="2" charset="0"/>
            </a:endParaRPr>
          </a:p>
          <a:p>
            <a:pPr lvl="1"/>
            <a:r>
              <a:rPr lang="en-IE" sz="2800" dirty="0" smtClean="0">
                <a:latin typeface="Segoe Print" pitchFamily="2" charset="0"/>
              </a:rPr>
              <a:t>Neutral, industry owned association</a:t>
            </a:r>
          </a:p>
          <a:p>
            <a:pPr lvl="1"/>
            <a:endParaRPr lang="en-IE" sz="2800" dirty="0" smtClean="0">
              <a:latin typeface="Segoe Print" pitchFamily="2" charset="0"/>
            </a:endParaRPr>
          </a:p>
          <a:p>
            <a:pPr lvl="1"/>
            <a:r>
              <a:rPr lang="en-IE" sz="2800" dirty="0" smtClean="0">
                <a:latin typeface="Segoe Print" pitchFamily="2" charset="0"/>
              </a:rPr>
              <a:t>Founded 1996; ~66 members; 5 </a:t>
            </a:r>
            <a:r>
              <a:rPr lang="en-IE" sz="2800" dirty="0" err="1" smtClean="0">
                <a:latin typeface="Segoe Print" pitchFamily="2" charset="0"/>
              </a:rPr>
              <a:t>PoPs</a:t>
            </a:r>
            <a:endParaRPr lang="en-IE" sz="2800" dirty="0" smtClean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58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b="1" dirty="0">
                <a:solidFill>
                  <a:srgbClr val="000000"/>
                </a:solidFill>
                <a:latin typeface="Segoe Print" pitchFamily="2" charset="0"/>
              </a:rPr>
              <a:t>Introduction to IPv6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Why IPv6 adoption is </a:t>
            </a:r>
            <a:r>
              <a:rPr lang="en-IE" sz="2800" dirty="0" err="1">
                <a:solidFill>
                  <a:srgbClr val="000000"/>
                </a:solidFill>
                <a:latin typeface="Segoe Print" pitchFamily="2" charset="0"/>
              </a:rPr>
              <a:t>sooooooooooo</a:t>
            </a:r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 slow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The IPv6 opportunity</a:t>
            </a:r>
          </a:p>
        </p:txBody>
      </p:sp>
    </p:spTree>
    <p:extLst>
      <p:ext uri="{BB962C8B-B14F-4D97-AF65-F5344CB8AC3E}">
        <p14:creationId xmlns:p14="http://schemas.microsoft.com/office/powerpoint/2010/main" val="375922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IETF began developing </a:t>
            </a:r>
            <a:r>
              <a:rPr lang="en-IE" sz="2800" dirty="0" err="1" smtClean="0">
                <a:latin typeface="Segoe Print" pitchFamily="2" charset="0"/>
              </a:rPr>
              <a:t>IPng</a:t>
            </a:r>
            <a:r>
              <a:rPr lang="en-IE" sz="2800" dirty="0" smtClean="0">
                <a:latin typeface="Segoe Print" pitchFamily="2" charset="0"/>
              </a:rPr>
              <a:t> in…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1993!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RFC1883 Internet Protocol, V6, Specification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(1995)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IETF Standard 1998 (RFC2460)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in the OSI Model?</a:t>
            </a:r>
            <a:endParaRPr lang="en-IE" sz="3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115616" y="4725144"/>
            <a:ext cx="273630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Physical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15616" y="4077072"/>
            <a:ext cx="2736304" cy="64807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Data Link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15616" y="3429000"/>
            <a:ext cx="2736304" cy="6480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IPv4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2780928"/>
            <a:ext cx="2736304" cy="64807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TCP UDP ICMP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2132856"/>
            <a:ext cx="2736304" cy="64807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Application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36096" y="4725144"/>
            <a:ext cx="273630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Physical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36096" y="4077072"/>
            <a:ext cx="2736304" cy="64807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Data Link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436096" y="3429000"/>
            <a:ext cx="2736304" cy="6480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IPv6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436096" y="2780928"/>
            <a:ext cx="2736304" cy="64807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TCP UDP ICMP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436096" y="2132856"/>
            <a:ext cx="2736304" cy="64807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Application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067944" y="3455896"/>
            <a:ext cx="1224136" cy="540060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What’s New in IPv6</a:t>
            </a:r>
            <a:endParaRPr lang="en-I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988840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It’s (only?) an evolution of IPv4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Extended address space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32bit addresses =&gt; 128bit addresses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~4.29 billion =&gt; ~340 </a:t>
            </a:r>
            <a:r>
              <a:rPr lang="en-IE" sz="2800" dirty="0" err="1" smtClean="0">
                <a:latin typeface="Segoe Print" pitchFamily="2" charset="0"/>
              </a:rPr>
              <a:t>undecillion</a:t>
            </a:r>
            <a:endParaRPr lang="en-IE" sz="2800" dirty="0" smtClean="0">
              <a:latin typeface="Segoe Print" pitchFamily="2" charset="0"/>
            </a:endParaRP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Huh?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000" dirty="0">
                <a:latin typeface="Segoe Print" pitchFamily="2" charset="0"/>
              </a:rPr>
              <a:t>340,282,366,920,938,000,000,000,000,000,000,000,000</a:t>
            </a:r>
            <a:endParaRPr lang="en-IE" sz="2400" dirty="0" smtClean="0">
              <a:latin typeface="Segoe Print" pitchFamily="2" charset="0"/>
            </a:endParaRPr>
          </a:p>
          <a:p>
            <a:pPr algn="ctr"/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What’s New in IPv6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Stateless </a:t>
            </a:r>
            <a:r>
              <a:rPr lang="en-IE" sz="2800" dirty="0" err="1" smtClean="0">
                <a:latin typeface="Segoe Print" pitchFamily="2" charset="0"/>
              </a:rPr>
              <a:t>autoconfiguration</a:t>
            </a:r>
            <a:r>
              <a:rPr lang="en-IE" sz="2800" dirty="0" smtClean="0">
                <a:latin typeface="Segoe Print" pitchFamily="2" charset="0"/>
              </a:rPr>
              <a:t> (and RD)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Simplified header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Removed on-the-fly fragmentation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No more ARP – Now ICMPv6 ND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Native Security, Flow labels &amp; IPsec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Addressing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128 bits / 16 bytes: 8 x 16bit hex blocks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3200" dirty="0" smtClean="0">
                <a:latin typeface="MS Mincho" pitchFamily="49" charset="-128"/>
                <a:ea typeface="MS Mincho" pitchFamily="49" charset="-128"/>
              </a:rPr>
              <a:t>2001:0db8:0000:0000:0702:b33f:001b:0055</a:t>
            </a:r>
          </a:p>
          <a:p>
            <a:pPr algn="ctr"/>
            <a:endParaRPr lang="en-IE" sz="3200" dirty="0">
              <a:latin typeface="MS Mincho" pitchFamily="49" charset="-128"/>
              <a:ea typeface="MS Mincho" pitchFamily="49" charset="-128"/>
            </a:endParaRPr>
          </a:p>
          <a:p>
            <a:pPr algn="ctr"/>
            <a:r>
              <a:rPr lang="en-IE" sz="3200" dirty="0" smtClean="0">
                <a:latin typeface="MS Mincho" pitchFamily="49" charset="-128"/>
                <a:ea typeface="MS Mincho" pitchFamily="49" charset="-128"/>
              </a:rPr>
              <a:t>2001:0db8::0702:b33f:001b:0055</a:t>
            </a:r>
          </a:p>
          <a:p>
            <a:pPr algn="ctr"/>
            <a:endParaRPr lang="en-IE" sz="3200" dirty="0" smtClean="0">
              <a:latin typeface="MS Mincho" pitchFamily="49" charset="-128"/>
              <a:ea typeface="MS Mincho" pitchFamily="49" charset="-128"/>
            </a:endParaRPr>
          </a:p>
          <a:p>
            <a:pPr algn="ctr"/>
            <a:r>
              <a:rPr lang="en-IE" sz="3200" dirty="0" smtClean="0">
                <a:latin typeface="MS Mincho" pitchFamily="49" charset="-128"/>
                <a:ea typeface="MS Mincho" pitchFamily="49" charset="-128"/>
              </a:rPr>
              <a:t>2001:db8::702:b33f:1b:55</a:t>
            </a:r>
          </a:p>
          <a:p>
            <a:pPr algn="ctr"/>
            <a:endParaRPr lang="en-IE" sz="3200" dirty="0" smtClean="0">
              <a:latin typeface="MS Mincho" pitchFamily="49" charset="-128"/>
              <a:ea typeface="MS Mincho" pitchFamily="49" charset="-128"/>
            </a:endParaRPr>
          </a:p>
          <a:p>
            <a:pPr algn="ctr"/>
            <a:r>
              <a:rPr lang="en-IE" sz="3200" dirty="0" smtClean="0">
                <a:latin typeface="MS Mincho" pitchFamily="49" charset="-128"/>
                <a:ea typeface="MS Mincho" pitchFamily="49" charset="-128"/>
              </a:rPr>
              <a:t>2a01:268:3002::35</a:t>
            </a:r>
            <a:endParaRPr lang="en-IE" sz="3200" dirty="0"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</a:t>
            </a:r>
            <a:r>
              <a:rPr lang="en-IE" sz="3200" b="1" dirty="0" err="1" smtClean="0">
                <a:latin typeface="Segoe Print" pitchFamily="2" charset="0"/>
              </a:rPr>
              <a:t>Subnetting</a:t>
            </a:r>
            <a:endParaRPr lang="en-I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340 </a:t>
            </a:r>
            <a:r>
              <a:rPr lang="en-IE" sz="2800" dirty="0" err="1" smtClean="0">
                <a:latin typeface="Segoe Print" pitchFamily="2" charset="0"/>
              </a:rPr>
              <a:t>undecillion</a:t>
            </a:r>
            <a:r>
              <a:rPr lang="en-IE" sz="2800" dirty="0" smtClean="0">
                <a:latin typeface="Segoe Print" pitchFamily="2" charset="0"/>
              </a:rPr>
              <a:t> addresses is a bit misleading…</a:t>
            </a:r>
          </a:p>
          <a:p>
            <a:endParaRPr lang="en-IE" sz="2800" dirty="0"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5426933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C00000"/>
                </a:solidFill>
                <a:latin typeface="Segoe Print" pitchFamily="2" charset="0"/>
              </a:rPr>
              <a:t>Typical initial LIR allocation is /32. </a:t>
            </a:r>
            <a:endParaRPr lang="en-IE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293680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2001:0db8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</a:t>
            </a:r>
            <a:r>
              <a:rPr lang="en-IE" sz="3200" b="1" dirty="0" err="1" smtClean="0">
                <a:latin typeface="Segoe Print" pitchFamily="2" charset="0"/>
              </a:rPr>
              <a:t>Subnetting</a:t>
            </a:r>
            <a:endParaRPr lang="en-I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340 </a:t>
            </a:r>
            <a:r>
              <a:rPr lang="en-IE" sz="2800" dirty="0" err="1" smtClean="0">
                <a:latin typeface="Segoe Print" pitchFamily="2" charset="0"/>
              </a:rPr>
              <a:t>undecillion</a:t>
            </a:r>
            <a:r>
              <a:rPr lang="en-IE" sz="2800" dirty="0" smtClean="0">
                <a:latin typeface="Segoe Print" pitchFamily="2" charset="0"/>
              </a:rPr>
              <a:t> addresses is a bit misleading…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2001:0db8</a:t>
            </a:r>
            <a:r>
              <a:rPr lang="en-IE" sz="2800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:0000</a:t>
            </a:r>
            <a:r>
              <a:rPr lang="en-IE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S Mincho" pitchFamily="49" charset="-128"/>
                <a:ea typeface="MS Mincho" pitchFamily="49" charset="-128"/>
              </a:rPr>
              <a:t>:0000</a:t>
            </a:r>
            <a:r>
              <a:rPr lang="en-IE" sz="2800" dirty="0" smtClean="0">
                <a:solidFill>
                  <a:srgbClr val="00B050"/>
                </a:solidFill>
                <a:latin typeface="MS Mincho" pitchFamily="49" charset="-128"/>
                <a:ea typeface="MS Mincho" pitchFamily="49" charset="-128"/>
              </a:rPr>
              <a:t>:0702:b33f:001b:0055</a:t>
            </a:r>
          </a:p>
          <a:p>
            <a:endParaRPr lang="en-IE" sz="2800" dirty="0">
              <a:latin typeface="Segoe Print" pitchFamily="2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2501770" y="3135747"/>
            <a:ext cx="180020" cy="648072"/>
          </a:xfrm>
          <a:prstGeom prst="rightBrace">
            <a:avLst>
              <a:gd name="adj1" fmla="val 8333"/>
              <a:gd name="adj2" fmla="val 60620"/>
            </a:avLst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3438272" y="3123364"/>
            <a:ext cx="179224" cy="648072"/>
          </a:xfrm>
          <a:prstGeom prst="rightBrace">
            <a:avLst>
              <a:gd name="adj1" fmla="val 8333"/>
              <a:gd name="adj2" fmla="val 53034"/>
            </a:avLst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5648428" y="1791614"/>
            <a:ext cx="156049" cy="3312368"/>
          </a:xfrm>
          <a:prstGeom prst="rightBrace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012" y="3641829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B050"/>
                </a:solidFill>
                <a:latin typeface="Segoe Print" pitchFamily="2" charset="0"/>
              </a:rPr>
              <a:t>64 bit interface ID</a:t>
            </a:r>
          </a:p>
          <a:p>
            <a:r>
              <a:rPr lang="en-IE" sz="1600" dirty="0" smtClean="0">
                <a:solidFill>
                  <a:srgbClr val="00B050"/>
                </a:solidFill>
                <a:latin typeface="Segoe Print" pitchFamily="2" charset="0"/>
              </a:rPr>
              <a:t>18,446,744,073,709,551,616 addresses – 18.4 “quintillion”.</a:t>
            </a:r>
            <a:endParaRPr lang="en-IE" sz="1600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743" y="459593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Segoe Print" pitchFamily="2" charset="0"/>
              </a:rPr>
              <a:t>ISP end user assignment /48 (/56)</a:t>
            </a:r>
          </a:p>
          <a:p>
            <a:r>
              <a:rPr lang="en-IE" sz="2400" dirty="0" smtClean="0">
                <a:solidFill>
                  <a:schemeClr val="accent2"/>
                </a:solidFill>
                <a:latin typeface="Segoe Print" pitchFamily="2" charset="0"/>
              </a:rPr>
              <a:t>65,536 /64 subnets at end user.</a:t>
            </a:r>
            <a:endParaRPr lang="en-IE" sz="2400" dirty="0">
              <a:solidFill>
                <a:schemeClr val="accent2"/>
              </a:solidFill>
              <a:latin typeface="Segoe Print" pitchFamily="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275856" y="3447798"/>
            <a:ext cx="504056" cy="971311"/>
          </a:xfrm>
          <a:prstGeom prst="downArrow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5426933"/>
            <a:ext cx="637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C00000"/>
                </a:solidFill>
                <a:latin typeface="Segoe Print" pitchFamily="2" charset="0"/>
              </a:rPr>
              <a:t>Typical initial LIR allocation is /32. 65,536 /48 end users / sites</a:t>
            </a:r>
            <a:endParaRPr lang="en-IE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2339752" y="3447002"/>
            <a:ext cx="504056" cy="1854206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01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in the “Real World”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It’s been around and live for a long time!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i="1" dirty="0" smtClean="0">
                <a:latin typeface="Segoe Print" pitchFamily="2" charset="0"/>
              </a:rPr>
              <a:t>“If the end user ever needs to know about IPv6 then we’ve made a complete f&amp;%k up of the transition.”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All current operating systems support it. Natively and by default.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Even Windows!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in the “Real World”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It’s been around and live for a long time!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i="1" dirty="0" smtClean="0">
                <a:latin typeface="Segoe Print" pitchFamily="2" charset="0"/>
              </a:rPr>
              <a:t>“If the end user ever needs to know about IPv6 then we’ve made a complete f&amp;%k up of the transition.”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All current operating systems support it. Natively and by default.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Even Windows!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2636912"/>
            <a:ext cx="8893496" cy="1576861"/>
          </a:xfrm>
          <a:prstGeom prst="rect">
            <a:avLst/>
          </a:prstGeom>
          <a:effectLst>
            <a:glow rad="1905000">
              <a:schemeClr val="bg1">
                <a:lumMod val="50000"/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54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INEX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Segoe Print" pitchFamily="2" charset="0"/>
              </a:rPr>
              <a:t>An IXP – Ireland’s IP Peering Hub</a:t>
            </a:r>
          </a:p>
          <a:p>
            <a:pPr lvl="1"/>
            <a:endParaRPr lang="en-IE" sz="2800" dirty="0" smtClean="0">
              <a:latin typeface="Segoe Print" pitchFamily="2" charset="0"/>
            </a:endParaRPr>
          </a:p>
          <a:p>
            <a:pPr lvl="1"/>
            <a:r>
              <a:rPr lang="en-IE" sz="2800" dirty="0" smtClean="0">
                <a:latin typeface="Segoe Print" pitchFamily="2" charset="0"/>
              </a:rPr>
              <a:t>Neutral, industry owned association</a:t>
            </a:r>
          </a:p>
          <a:p>
            <a:pPr lvl="1"/>
            <a:endParaRPr lang="en-IE" sz="2800" dirty="0" smtClean="0">
              <a:latin typeface="Segoe Print" pitchFamily="2" charset="0"/>
            </a:endParaRPr>
          </a:p>
          <a:p>
            <a:pPr lvl="1"/>
            <a:r>
              <a:rPr lang="en-IE" sz="2800" dirty="0" smtClean="0">
                <a:latin typeface="Segoe Print" pitchFamily="2" charset="0"/>
              </a:rPr>
              <a:t>Founded 1996; ~66 members; 5 </a:t>
            </a:r>
            <a:r>
              <a:rPr lang="en-IE" sz="2800" dirty="0" err="1" smtClean="0">
                <a:latin typeface="Segoe Print" pitchFamily="2" charset="0"/>
              </a:rPr>
              <a:t>PoPs</a:t>
            </a:r>
            <a:endParaRPr lang="en-IE" sz="2800" dirty="0" smtClean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27717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https://www.inex.ie/joining/aboutixps</a:t>
            </a:r>
          </a:p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https://www.inex.ie/about/memberlist</a:t>
            </a:r>
            <a:endParaRPr lang="en-IE" sz="2800" dirty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1" y="1628800"/>
            <a:ext cx="8800978" cy="3240360"/>
          </a:xfrm>
          <a:prstGeom prst="rect">
            <a:avLst/>
          </a:prstGeom>
          <a:effectLst>
            <a:glow rad="8001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3909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in the “Real World”</a:t>
            </a:r>
            <a:endParaRPr lang="en-I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Most services have long supported IPv6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SMTP, POP3, IMAP, DNS, HTTP(s), SSH, Telnet, FTP, Bit Torrent, IRC, IM, …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Modern systems default to IPv6 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(e.g. DNS AAAA lookups before A)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69" y="1916832"/>
            <a:ext cx="8928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MS Mincho" pitchFamily="49" charset="-128"/>
                <a:ea typeface="MS Mincho" pitchFamily="49" charset="-128"/>
              </a:rPr>
              <a:t>barryo@destiny</a:t>
            </a:r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:~ $ host www.opensolutions.ie                                                                                 </a:t>
            </a:r>
          </a:p>
          <a:p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www.opensolutions.ie has address 87.232.16.35</a:t>
            </a:r>
          </a:p>
          <a:p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www.opensolutions.ie has IPv6 address 2a01:268:3002::35</a:t>
            </a:r>
          </a:p>
          <a:p>
            <a:endParaRPr lang="en-IE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en-IE" sz="2400" dirty="0" err="1" smtClean="0">
                <a:latin typeface="MS Mincho" pitchFamily="49" charset="-128"/>
                <a:ea typeface="MS Mincho" pitchFamily="49" charset="-128"/>
              </a:rPr>
              <a:t>barryo@destiny</a:t>
            </a:r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:~ $ host -t MX opensolutions.ie</a:t>
            </a:r>
          </a:p>
          <a:p>
            <a:r>
              <a:rPr lang="en-IE" sz="2000" dirty="0" smtClean="0">
                <a:latin typeface="MS Mincho" pitchFamily="49" charset="-128"/>
                <a:ea typeface="MS Mincho" pitchFamily="49" charset="-128"/>
              </a:rPr>
              <a:t>opensolutions.ie mail is handled by 10 mail.opensolutions.ie.</a:t>
            </a:r>
          </a:p>
          <a:p>
            <a:endParaRPr lang="en-IE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en-IE" sz="2400" dirty="0" err="1" smtClean="0">
                <a:latin typeface="MS Mincho" pitchFamily="49" charset="-128"/>
                <a:ea typeface="MS Mincho" pitchFamily="49" charset="-128"/>
              </a:rPr>
              <a:t>barryo@destiny</a:t>
            </a:r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:~ $ host mail.opensolutions.ie</a:t>
            </a:r>
          </a:p>
          <a:p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mail.opensolutions.ie has address 87.232.16.61</a:t>
            </a:r>
          </a:p>
          <a:p>
            <a:r>
              <a:rPr lang="en-IE" sz="2400" dirty="0" smtClean="0">
                <a:latin typeface="MS Mincho" pitchFamily="49" charset="-128"/>
                <a:ea typeface="MS Mincho" pitchFamily="49" charset="-128"/>
              </a:rPr>
              <a:t>mail.opensolutions.ie has IPv6 address 2a01:268:3002::61</a:t>
            </a:r>
          </a:p>
          <a:p>
            <a:endParaRPr lang="en-IE" sz="2400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789" y="598748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latin typeface="Segoe Print" pitchFamily="2" charset="0"/>
              </a:rPr>
              <a:t>So what’s the problem…?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IPv6 in the “Real World”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Introduction to IPv6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b="1" dirty="0">
                <a:solidFill>
                  <a:srgbClr val="000000"/>
                </a:solidFill>
                <a:latin typeface="Segoe Print" pitchFamily="2" charset="0"/>
              </a:rPr>
              <a:t>Why IPv6 adoption is </a:t>
            </a:r>
            <a:r>
              <a:rPr lang="en-IE" sz="2800" b="1" dirty="0" err="1">
                <a:solidFill>
                  <a:srgbClr val="000000"/>
                </a:solidFill>
                <a:latin typeface="Segoe Print" pitchFamily="2" charset="0"/>
              </a:rPr>
              <a:t>sooooooooooo</a:t>
            </a:r>
            <a:r>
              <a:rPr lang="en-IE" sz="2800" b="1" dirty="0">
                <a:solidFill>
                  <a:srgbClr val="000000"/>
                </a:solidFill>
                <a:latin typeface="Segoe Print" pitchFamily="2" charset="0"/>
              </a:rPr>
              <a:t> slow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The IPv6 opportunity</a:t>
            </a:r>
          </a:p>
        </p:txBody>
      </p:sp>
    </p:spTree>
    <p:extLst>
      <p:ext uri="{BB962C8B-B14F-4D97-AF65-F5344CB8AC3E}">
        <p14:creationId xmlns:p14="http://schemas.microsoft.com/office/powerpoint/2010/main" val="25393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Transition to IPv6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IPv6 is not backwards compatible with IPv4</a:t>
            </a:r>
          </a:p>
          <a:p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 second “Flag Day” is impossible</a:t>
            </a:r>
          </a:p>
          <a:p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That leaves two real choices: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(a) Dual stack networking (medium term)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(b) CGNs, CDNs, ALGs (medium -&gt; long term)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Dual Stack Transition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87" y="1916832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Running IPv4 and IPv6 in parallel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Already in place for modern OS’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Already in place for modern (ISP) routers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Firewalls &amp; L7 Devices Caught/Catching Up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Main issues are: access network and CPEs</a:t>
            </a: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And demand. </a:t>
            </a: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And we still have IPv4.</a:t>
            </a:r>
            <a:endParaRPr lang="en-IE" sz="28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15"/>
            <a:ext cx="9144000" cy="566256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758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And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“The Internet”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6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And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“The Internet”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50"/>
            <a:ext cx="9144000" cy="459069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Line Callout 1 5"/>
          <p:cNvSpPr/>
          <p:nvPr/>
        </p:nvSpPr>
        <p:spPr bwMode="auto">
          <a:xfrm>
            <a:off x="323528" y="4869160"/>
            <a:ext cx="1728192" cy="588263"/>
          </a:xfrm>
          <a:prstGeom prst="borderCallout1">
            <a:avLst>
              <a:gd name="adj1" fmla="val -11335"/>
              <a:gd name="adj2" fmla="val 770"/>
              <a:gd name="adj3" fmla="val -193367"/>
              <a:gd name="adj4" fmla="val 1492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Our ISP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7164288" y="5229200"/>
            <a:ext cx="1800200" cy="432048"/>
          </a:xfrm>
          <a:prstGeom prst="borderCallout1">
            <a:avLst>
              <a:gd name="adj1" fmla="val -29040"/>
              <a:gd name="adj2" fmla="val 88340"/>
              <a:gd name="adj3" fmla="val -363128"/>
              <a:gd name="adj4" fmla="val 88926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Content</a:t>
            </a:r>
            <a:endParaRPr lang="en-IE" sz="2800" dirty="0">
              <a:solidFill>
                <a:srgbClr val="000000"/>
              </a:solidFill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03848" y="3243934"/>
            <a:ext cx="3456384" cy="57606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Transit Providers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555776" y="2852936"/>
            <a:ext cx="648072" cy="39099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788024" y="1844824"/>
            <a:ext cx="0" cy="129614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444208" y="2564904"/>
            <a:ext cx="504056" cy="57606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699792" y="4005064"/>
            <a:ext cx="504056" cy="21602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88024" y="4005064"/>
            <a:ext cx="0" cy="100811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44208" y="4005064"/>
            <a:ext cx="504056" cy="21602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8738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And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“The Internet”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50"/>
            <a:ext cx="9144000" cy="459069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Line Callout 1 5"/>
          <p:cNvSpPr/>
          <p:nvPr/>
        </p:nvSpPr>
        <p:spPr bwMode="auto">
          <a:xfrm>
            <a:off x="323528" y="4869160"/>
            <a:ext cx="1728192" cy="588263"/>
          </a:xfrm>
          <a:prstGeom prst="borderCallout1">
            <a:avLst>
              <a:gd name="adj1" fmla="val -11335"/>
              <a:gd name="adj2" fmla="val 770"/>
              <a:gd name="adj3" fmla="val -193367"/>
              <a:gd name="adj4" fmla="val 1492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Our ISP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7164288" y="5229200"/>
            <a:ext cx="1800200" cy="432048"/>
          </a:xfrm>
          <a:prstGeom prst="borderCallout1">
            <a:avLst>
              <a:gd name="adj1" fmla="val -29040"/>
              <a:gd name="adj2" fmla="val 88340"/>
              <a:gd name="adj3" fmla="val -363128"/>
              <a:gd name="adj4" fmla="val 88926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Content</a:t>
            </a:r>
            <a:endParaRPr lang="en-IE" sz="2800" dirty="0">
              <a:solidFill>
                <a:srgbClr val="000000"/>
              </a:solidFill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8961450">
            <a:off x="1005462" y="2849217"/>
            <a:ext cx="79208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2700659">
            <a:off x="1008621" y="3705122"/>
            <a:ext cx="79208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0102899">
            <a:off x="2307410" y="1744762"/>
            <a:ext cx="1994841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033725">
            <a:off x="5073957" y="1626399"/>
            <a:ext cx="1994841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3139767">
            <a:off x="7411677" y="2664970"/>
            <a:ext cx="1015175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20994169">
            <a:off x="2380724" y="3750781"/>
            <a:ext cx="5714852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46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Barry O’Donovan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“Internet Infrastructure Specialist”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MD of Open Solutions</a:t>
            </a:r>
          </a:p>
          <a:p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</a:t>
            </a:r>
            <a:r>
              <a:rPr lang="en-IE" sz="2800" i="1" dirty="0" smtClean="0">
                <a:latin typeface="Segoe Print" pitchFamily="2" charset="0"/>
              </a:rPr>
              <a:t>Closet geek; political anorak, husband, father, network </a:t>
            </a:r>
            <a:r>
              <a:rPr lang="en-IE" sz="2800" i="1" dirty="0" err="1" smtClean="0">
                <a:latin typeface="Segoe Print" pitchFamily="2" charset="0"/>
              </a:rPr>
              <a:t>enginner</a:t>
            </a:r>
            <a:r>
              <a:rPr lang="en-IE" sz="2800" i="1" dirty="0" smtClean="0">
                <a:latin typeface="Segoe Print" pitchFamily="2" charset="0"/>
              </a:rPr>
              <a:t>, company owner, employer, …</a:t>
            </a:r>
            <a:r>
              <a:rPr lang="en-IE" sz="2800" dirty="0" smtClean="0">
                <a:latin typeface="Segoe Print" pitchFamily="2" charset="0"/>
              </a:rPr>
              <a:t>”</a:t>
            </a:r>
            <a:endParaRPr lang="en-IE" sz="2800" dirty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4522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http://www.barryodonovan.com/</a:t>
            </a:r>
          </a:p>
          <a:p>
            <a:pPr lvl="1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http://www.opensolutions.ie/</a:t>
            </a:r>
            <a:endParaRPr lang="en-IE" sz="2800" dirty="0"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And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“The Internet”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50"/>
            <a:ext cx="9144000" cy="459069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Line Callout 1 5"/>
          <p:cNvSpPr/>
          <p:nvPr/>
        </p:nvSpPr>
        <p:spPr bwMode="auto">
          <a:xfrm>
            <a:off x="323528" y="4869160"/>
            <a:ext cx="1728192" cy="588263"/>
          </a:xfrm>
          <a:prstGeom prst="borderCallout1">
            <a:avLst>
              <a:gd name="adj1" fmla="val -11335"/>
              <a:gd name="adj2" fmla="val 770"/>
              <a:gd name="adj3" fmla="val -193367"/>
              <a:gd name="adj4" fmla="val 1492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Our ISP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7164288" y="5229200"/>
            <a:ext cx="1800200" cy="432048"/>
          </a:xfrm>
          <a:prstGeom prst="borderCallout1">
            <a:avLst>
              <a:gd name="adj1" fmla="val -29040"/>
              <a:gd name="adj2" fmla="val 88340"/>
              <a:gd name="adj3" fmla="val -363128"/>
              <a:gd name="adj4" fmla="val 88926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Content</a:t>
            </a:r>
            <a:endParaRPr lang="en-IE" sz="2800" dirty="0">
              <a:solidFill>
                <a:srgbClr val="000000"/>
              </a:solidFill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3090862"/>
            <a:ext cx="1076325" cy="6762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1167634" y="3350820"/>
            <a:ext cx="297231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080770" y="3215188"/>
            <a:ext cx="297231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8961450">
            <a:off x="1005462" y="2849217"/>
            <a:ext cx="79208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2700659">
            <a:off x="1008621" y="3705122"/>
            <a:ext cx="79208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2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And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“The Internet”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50"/>
            <a:ext cx="9144000" cy="459069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Line Callout 1 5"/>
          <p:cNvSpPr/>
          <p:nvPr/>
        </p:nvSpPr>
        <p:spPr bwMode="auto">
          <a:xfrm>
            <a:off x="323528" y="4869160"/>
            <a:ext cx="1728192" cy="588263"/>
          </a:xfrm>
          <a:prstGeom prst="borderCallout1">
            <a:avLst>
              <a:gd name="adj1" fmla="val -11335"/>
              <a:gd name="adj2" fmla="val 770"/>
              <a:gd name="adj3" fmla="val -193367"/>
              <a:gd name="adj4" fmla="val 1492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Our ISP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7164288" y="5229200"/>
            <a:ext cx="1800200" cy="432048"/>
          </a:xfrm>
          <a:prstGeom prst="borderCallout1">
            <a:avLst>
              <a:gd name="adj1" fmla="val -29040"/>
              <a:gd name="adj2" fmla="val 88340"/>
              <a:gd name="adj3" fmla="val -363128"/>
              <a:gd name="adj4" fmla="val 88926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Content</a:t>
            </a:r>
            <a:endParaRPr lang="en-IE" sz="2800" dirty="0">
              <a:solidFill>
                <a:srgbClr val="000000"/>
              </a:solidFill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203249" y="3284983"/>
            <a:ext cx="6788742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8961450">
            <a:off x="1005462" y="2849217"/>
            <a:ext cx="79208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700659">
            <a:off x="1008621" y="3705122"/>
            <a:ext cx="792088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34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Dual Stack Transition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9888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said: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“Main issues are: access network and CPEs”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From what we just learned, 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where are we with IPv6 transition?</a:t>
            </a: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Back Up the Truck. Again.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should probably talk about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ISP networking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15"/>
            <a:ext cx="9144000" cy="566256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5" name="L-Shape 4"/>
          <p:cNvSpPr/>
          <p:nvPr/>
        </p:nvSpPr>
        <p:spPr bwMode="auto">
          <a:xfrm rot="18730872">
            <a:off x="7935915" y="1612650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L-Shape 5"/>
          <p:cNvSpPr/>
          <p:nvPr/>
        </p:nvSpPr>
        <p:spPr bwMode="auto">
          <a:xfrm rot="18730872">
            <a:off x="8037402" y="4276947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L-Shape 6"/>
          <p:cNvSpPr/>
          <p:nvPr/>
        </p:nvSpPr>
        <p:spPr bwMode="auto">
          <a:xfrm rot="18730872">
            <a:off x="6279731" y="2967792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L-Shape 7"/>
          <p:cNvSpPr/>
          <p:nvPr/>
        </p:nvSpPr>
        <p:spPr bwMode="auto">
          <a:xfrm rot="18730872">
            <a:off x="3975474" y="1810447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L-Shape 8"/>
          <p:cNvSpPr/>
          <p:nvPr/>
        </p:nvSpPr>
        <p:spPr bwMode="auto">
          <a:xfrm rot="18730872">
            <a:off x="3831458" y="4609109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L-Shape 9"/>
          <p:cNvSpPr/>
          <p:nvPr/>
        </p:nvSpPr>
        <p:spPr bwMode="auto">
          <a:xfrm rot="18730872">
            <a:off x="1815234" y="4122921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L-Shape 11"/>
          <p:cNvSpPr/>
          <p:nvPr/>
        </p:nvSpPr>
        <p:spPr bwMode="auto">
          <a:xfrm rot="18730872">
            <a:off x="1967633" y="1477015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L-Shape 12"/>
          <p:cNvSpPr/>
          <p:nvPr/>
        </p:nvSpPr>
        <p:spPr bwMode="auto">
          <a:xfrm rot="18730872">
            <a:off x="378745" y="2234315"/>
            <a:ext cx="666738" cy="444618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L-Shape 14"/>
          <p:cNvSpPr/>
          <p:nvPr/>
        </p:nvSpPr>
        <p:spPr bwMode="auto">
          <a:xfrm rot="18730872">
            <a:off x="387853" y="1147426"/>
            <a:ext cx="666738" cy="444618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L-Shape 15"/>
          <p:cNvSpPr/>
          <p:nvPr/>
        </p:nvSpPr>
        <p:spPr bwMode="auto">
          <a:xfrm rot="18730872">
            <a:off x="103654" y="3909608"/>
            <a:ext cx="666738" cy="444618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L-Shape 16"/>
          <p:cNvSpPr/>
          <p:nvPr/>
        </p:nvSpPr>
        <p:spPr bwMode="auto">
          <a:xfrm rot="18730872">
            <a:off x="18632" y="5113049"/>
            <a:ext cx="666738" cy="444618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787136" y="3882435"/>
            <a:ext cx="900100" cy="683541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787136" y="5006065"/>
            <a:ext cx="900100" cy="683541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75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Dual Stack Transition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9888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We said: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“Main issues are: access network and CPEs”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From what we just learned, 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where are we with IPv6 transition?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50"/>
            <a:ext cx="9144000" cy="4590699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5" name="Line Callout 1 4"/>
          <p:cNvSpPr/>
          <p:nvPr/>
        </p:nvSpPr>
        <p:spPr bwMode="auto">
          <a:xfrm>
            <a:off x="323528" y="4869160"/>
            <a:ext cx="1728192" cy="588263"/>
          </a:xfrm>
          <a:prstGeom prst="borderCallout1">
            <a:avLst>
              <a:gd name="adj1" fmla="val -11335"/>
              <a:gd name="adj2" fmla="val 770"/>
              <a:gd name="adj3" fmla="val -193367"/>
              <a:gd name="adj4" fmla="val 1492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Our ISP</a:t>
            </a:r>
          </a:p>
        </p:txBody>
      </p:sp>
      <p:sp>
        <p:nvSpPr>
          <p:cNvPr id="6" name="Line Callout 1 5"/>
          <p:cNvSpPr/>
          <p:nvPr/>
        </p:nvSpPr>
        <p:spPr bwMode="auto">
          <a:xfrm>
            <a:off x="7164288" y="5229200"/>
            <a:ext cx="1800200" cy="432048"/>
          </a:xfrm>
          <a:prstGeom prst="borderCallout1">
            <a:avLst>
              <a:gd name="adj1" fmla="val -29040"/>
              <a:gd name="adj2" fmla="val 88340"/>
              <a:gd name="adj3" fmla="val -363128"/>
              <a:gd name="adj4" fmla="val 88926"/>
            </a:avLst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Content</a:t>
            </a:r>
            <a:endParaRPr lang="en-IE" sz="2800" dirty="0">
              <a:solidFill>
                <a:srgbClr val="000000"/>
              </a:solidFill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03848" y="3243934"/>
            <a:ext cx="3456384" cy="57606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Transit Providers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555776" y="2852936"/>
            <a:ext cx="648072" cy="39099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788024" y="1844824"/>
            <a:ext cx="0" cy="129614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444208" y="2564904"/>
            <a:ext cx="504056" cy="57606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699792" y="4005064"/>
            <a:ext cx="504056" cy="21602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788024" y="4005064"/>
            <a:ext cx="0" cy="100811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444208" y="4005064"/>
            <a:ext cx="504056" cy="21602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L-Shape 1"/>
          <p:cNvSpPr/>
          <p:nvPr/>
        </p:nvSpPr>
        <p:spPr bwMode="auto">
          <a:xfrm rot="18730872">
            <a:off x="1556682" y="2088791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L-Shape 15"/>
          <p:cNvSpPr/>
          <p:nvPr/>
        </p:nvSpPr>
        <p:spPr bwMode="auto">
          <a:xfrm rot="18730872">
            <a:off x="4292986" y="1003603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L-Shape 16"/>
          <p:cNvSpPr/>
          <p:nvPr/>
        </p:nvSpPr>
        <p:spPr bwMode="auto">
          <a:xfrm rot="18730872">
            <a:off x="6991671" y="1828674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L-Shape 17"/>
          <p:cNvSpPr/>
          <p:nvPr/>
        </p:nvSpPr>
        <p:spPr bwMode="auto">
          <a:xfrm rot="18730872">
            <a:off x="1496183" y="3932059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L-Shape 18"/>
          <p:cNvSpPr/>
          <p:nvPr/>
        </p:nvSpPr>
        <p:spPr bwMode="auto">
          <a:xfrm rot="18730872">
            <a:off x="4437003" y="4940171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L-Shape 19"/>
          <p:cNvSpPr/>
          <p:nvPr/>
        </p:nvSpPr>
        <p:spPr bwMode="auto">
          <a:xfrm rot="18730872">
            <a:off x="7237193" y="4091881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L-Shape 20"/>
          <p:cNvSpPr/>
          <p:nvPr/>
        </p:nvSpPr>
        <p:spPr bwMode="auto">
          <a:xfrm rot="18730872">
            <a:off x="8042290" y="2942246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" name="L-Shape 21"/>
          <p:cNvSpPr/>
          <p:nvPr/>
        </p:nvSpPr>
        <p:spPr bwMode="auto">
          <a:xfrm rot="18730872">
            <a:off x="129264" y="2996490"/>
            <a:ext cx="990075" cy="578059"/>
          </a:xfrm>
          <a:prstGeom prst="corner">
            <a:avLst>
              <a:gd name="adj1" fmla="val 36526"/>
              <a:gd name="adj2" fmla="val 36868"/>
            </a:avLst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42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Transition to IPv6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87" y="191683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Next issue: </a:t>
            </a:r>
            <a:r>
              <a:rPr lang="en-IE" sz="2800" b="1" dirty="0" smtClean="0">
                <a:latin typeface="Segoe Print" pitchFamily="2" charset="0"/>
              </a:rPr>
              <a:t>Demand.</a:t>
            </a:r>
            <a:endParaRPr lang="en-IE" sz="2800" dirty="0" smtClean="0">
              <a:latin typeface="Segoe Print" pitchFamily="2" charset="0"/>
            </a:endParaRP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End user demand – have you asked your ISP?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Your IT vendors? RFTs?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Access Provider </a:t>
            </a:r>
            <a:r>
              <a:rPr lang="en-IE" sz="2800" dirty="0" smtClean="0">
                <a:latin typeface="Segoe Print" pitchFamily="2" charset="0"/>
                <a:sym typeface="Wingdings" pitchFamily="2" charset="2"/>
              </a:rPr>
              <a:t> </a:t>
            </a:r>
            <a:r>
              <a:rPr lang="en-IE" sz="2800" dirty="0" smtClean="0">
                <a:latin typeface="Segoe Print" pitchFamily="2" charset="0"/>
              </a:rPr>
              <a:t>Content Provider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Need IPv6 content that users demand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Need IPv6 users that content providers need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Transition to IPv6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87" y="1916832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Next issue: </a:t>
            </a:r>
            <a:r>
              <a:rPr lang="en-IE" sz="2800" b="1" dirty="0" smtClean="0">
                <a:latin typeface="Segoe Print" pitchFamily="2" charset="0"/>
              </a:rPr>
              <a:t>Demand.</a:t>
            </a:r>
            <a:endParaRPr lang="en-IE" sz="2800" dirty="0" smtClean="0">
              <a:latin typeface="Segoe Print" pitchFamily="2" charset="0"/>
            </a:endParaRP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End user demand – have you asked your ISP?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Access Provider </a:t>
            </a:r>
            <a:r>
              <a:rPr lang="en-IE" sz="2800" dirty="0" smtClean="0">
                <a:latin typeface="Segoe Print" pitchFamily="2" charset="0"/>
                <a:sym typeface="Wingdings" pitchFamily="2" charset="2"/>
              </a:rPr>
              <a:t> </a:t>
            </a:r>
            <a:r>
              <a:rPr lang="en-IE" sz="2800" dirty="0" smtClean="0">
                <a:latin typeface="Segoe Print" pitchFamily="2" charset="0"/>
              </a:rPr>
              <a:t>Content Provider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Need IPv6 content that users demand access to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Need IPv6 users that content providers need to reach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96752"/>
            <a:ext cx="8370931" cy="4320480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348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Transition to IPv6</a:t>
            </a:r>
            <a:endParaRPr lang="en-IE" sz="32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87" y="191683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How do we solve “chicken and egg” problem?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It’s actually quite easy…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But painful… and slow…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We wait.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IPv4 is running out. Fast.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We need to aggressively push / demand IPv6</a:t>
            </a:r>
          </a:p>
          <a:p>
            <a:pPr algn="ctr"/>
            <a:r>
              <a:rPr lang="en-IE" sz="2800" dirty="0" smtClean="0">
                <a:latin typeface="Segoe Print" pitchFamily="2" charset="0"/>
              </a:rPr>
              <a:t>We need to avoid CGNs / CDNs / ALGs</a:t>
            </a: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2800" dirty="0" smtClean="0">
                <a:latin typeface="Segoe Print" pitchFamily="2" charset="0"/>
              </a:rPr>
              <a:t>Irish ISPs and IPv6 Ripeness</a:t>
            </a:r>
            <a:endParaRPr lang="en-IE" sz="28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IE" sz="2800" dirty="0" smtClean="0">
                <a:latin typeface="MS Mincho" pitchFamily="49" charset="-128"/>
                <a:ea typeface="MS Mincho" pitchFamily="49" charset="-128"/>
              </a:rPr>
              <a:t>http://ripeness.ripe.net/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87" y="1916832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Segoe Print" pitchFamily="2" charset="0"/>
              </a:rPr>
              <a:t>RIPE have an IPv6 </a:t>
            </a:r>
            <a:r>
              <a:rPr lang="en-IE" sz="2800" dirty="0" err="1" smtClean="0">
                <a:latin typeface="Segoe Print" pitchFamily="2" charset="0"/>
              </a:rPr>
              <a:t>RIPEness</a:t>
            </a:r>
            <a:r>
              <a:rPr lang="en-IE" sz="2800" dirty="0" smtClean="0">
                <a:latin typeface="Segoe Print" pitchFamily="2" charset="0"/>
              </a:rPr>
              <a:t> project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Up to 4 stars assigned for: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marL="457200" indent="-457200" algn="ctr">
              <a:buFont typeface="Arial" charset="0"/>
              <a:buChar char="•"/>
            </a:pPr>
            <a:r>
              <a:rPr lang="en-IE" sz="2800" dirty="0" smtClean="0">
                <a:latin typeface="Segoe Print" pitchFamily="2" charset="0"/>
              </a:rPr>
              <a:t>Having an IPv6 allocation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IE" sz="2800" dirty="0" smtClean="0">
                <a:latin typeface="Segoe Print" pitchFamily="2" charset="0"/>
              </a:rPr>
              <a:t>Visibility in routing tables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IE" sz="2800" dirty="0" smtClean="0">
                <a:latin typeface="Segoe Print" pitchFamily="2" charset="0"/>
              </a:rPr>
              <a:t>Having a “route6” object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IE" sz="2800" dirty="0" smtClean="0">
                <a:latin typeface="Segoe Print" pitchFamily="2" charset="0"/>
              </a:rPr>
              <a:t>Having a reverse DNS delegation</a:t>
            </a: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2800" dirty="0" smtClean="0">
                <a:latin typeface="Segoe Print" pitchFamily="2" charset="0"/>
              </a:rPr>
              <a:t>Irish ISPs and IPv6 Ripeness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9" y="1844824"/>
            <a:ext cx="7904762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Introduction to IPv6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Why IPv6 adoption is </a:t>
            </a:r>
            <a:r>
              <a:rPr lang="en-IE" sz="2800" dirty="0" err="1" smtClean="0">
                <a:latin typeface="Segoe Print" pitchFamily="2" charset="0"/>
              </a:rPr>
              <a:t>sooooooooooo</a:t>
            </a:r>
            <a:r>
              <a:rPr lang="en-IE" sz="2800" dirty="0" smtClean="0">
                <a:latin typeface="Segoe Print" pitchFamily="2" charset="0"/>
              </a:rPr>
              <a:t> slow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The IPv6 opportunity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2800" dirty="0" smtClean="0">
                <a:latin typeface="Segoe Print" pitchFamily="2" charset="0"/>
              </a:rPr>
              <a:t>Irish ISPs and IPv6 Ripeness</a:t>
            </a:r>
            <a:endParaRPr lang="en-IE" sz="2800" dirty="0"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2" y="1844824"/>
            <a:ext cx="8076191" cy="37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dirty="0" smtClean="0">
                <a:latin typeface="Segoe Print" pitchFamily="2" charset="0"/>
              </a:rPr>
              <a:t>Irish ISPs – Top Performers</a:t>
            </a:r>
            <a:endParaRPr lang="en-IE" sz="3200" dirty="0">
              <a:latin typeface="Segoe Pri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1085478" cy="815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2160240" cy="849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23857"/>
            <a:ext cx="12954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47301"/>
            <a:ext cx="83820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101118"/>
            <a:ext cx="1604962" cy="80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1955137" cy="537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18390"/>
            <a:ext cx="2317608" cy="559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01" y="3110228"/>
            <a:ext cx="1760984" cy="867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53062"/>
            <a:ext cx="1491992" cy="89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3" y="4869160"/>
            <a:ext cx="1410562" cy="822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68" y="4668506"/>
            <a:ext cx="1224136" cy="1224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05" y="4314957"/>
            <a:ext cx="3004671" cy="22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6264696" cy="1187450"/>
          </a:xfrm>
        </p:spPr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World IPv6 Day – June 8 ‘11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Top websites &amp; ISPs turned on IPv6</a:t>
            </a:r>
          </a:p>
          <a:p>
            <a:pPr algn="ctr"/>
            <a:endParaRPr lang="en-IE" sz="2800" b="1" dirty="0">
              <a:solidFill>
                <a:srgbClr val="000000"/>
              </a:solidFill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solidFill>
                  <a:srgbClr val="000000"/>
                </a:solidFill>
                <a:latin typeface="Segoe Print" pitchFamily="2" charset="0"/>
              </a:rPr>
              <a:t>Google, Facebook, Yahoo!, Akamai, Limelight</a:t>
            </a:r>
          </a:p>
          <a:p>
            <a:pPr algn="ctr"/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pPr algn="ctr"/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“To see what would happen…”</a:t>
            </a:r>
          </a:p>
          <a:p>
            <a:pPr algn="ctr"/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pPr algn="ctr"/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Microsoft (and </a:t>
            </a:r>
            <a:r>
              <a:rPr lang="en-IE" sz="2800" dirty="0" err="1" smtClean="0">
                <a:solidFill>
                  <a:srgbClr val="000000"/>
                </a:solidFill>
                <a:latin typeface="Segoe Print" pitchFamily="2" charset="0"/>
              </a:rPr>
              <a:t>xbox</a:t>
            </a: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, </a:t>
            </a:r>
            <a:r>
              <a:rPr lang="en-IE" sz="2800" dirty="0" err="1" smtClean="0">
                <a:solidFill>
                  <a:srgbClr val="000000"/>
                </a:solidFill>
                <a:latin typeface="Segoe Print" pitchFamily="2" charset="0"/>
              </a:rPr>
              <a:t>bing</a:t>
            </a:r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); 100+ million users</a:t>
            </a:r>
          </a:p>
          <a:p>
            <a:pPr algn="ctr"/>
            <a:endParaRPr lang="en-IE" sz="2800" dirty="0" smtClean="0">
              <a:solidFill>
                <a:srgbClr val="000000"/>
              </a:solidFill>
              <a:latin typeface="Segoe Print" pitchFamily="2" charset="0"/>
            </a:endParaRPr>
          </a:p>
          <a:p>
            <a:pPr algn="ctr"/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“Almost no connectivity issues”</a:t>
            </a:r>
          </a:p>
          <a:p>
            <a:pPr algn="ctr"/>
            <a:r>
              <a:rPr lang="en-IE" sz="2800" i="1" dirty="0" smtClean="0">
                <a:solidFill>
                  <a:srgbClr val="000000"/>
                </a:solidFill>
                <a:latin typeface="Segoe Print" pitchFamily="2" charset="0"/>
              </a:rPr>
              <a:t>“Brokenness was within the margin of error”</a:t>
            </a:r>
            <a:endParaRPr lang="en-IE" sz="2800" i="1" dirty="0">
              <a:solidFill>
                <a:srgbClr val="0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3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87450"/>
          </a:xfrm>
        </p:spPr>
        <p:txBody>
          <a:bodyPr/>
          <a:lstStyle/>
          <a:p>
            <a:r>
              <a:rPr lang="en-IE" sz="2800" b="1" dirty="0" smtClean="0">
                <a:latin typeface="Segoe Print" pitchFamily="2" charset="0"/>
              </a:rPr>
              <a:t>World IPv6 Launch – June 6 ‘12</a:t>
            </a:r>
            <a:endParaRPr lang="en-IE" sz="28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Permanently enabling IPv6</a:t>
            </a:r>
          </a:p>
          <a:p>
            <a:pPr algn="ctr"/>
            <a:endParaRPr lang="en-IE" sz="2800" b="1" dirty="0">
              <a:solidFill>
                <a:srgbClr val="000000"/>
              </a:solidFill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solidFill>
                  <a:srgbClr val="000000"/>
                </a:solidFill>
                <a:latin typeface="Segoe Print" pitchFamily="2" charset="0"/>
              </a:rPr>
              <a:t>Google, Facebook, Yahoo!, Akamai, Limelight</a:t>
            </a:r>
          </a:p>
          <a:p>
            <a:pPr algn="ctr"/>
            <a:r>
              <a:rPr lang="en-IE" sz="2800" b="1" dirty="0" smtClean="0">
                <a:solidFill>
                  <a:srgbClr val="000000"/>
                </a:solidFill>
                <a:latin typeface="Segoe Print" pitchFamily="2" charset="0"/>
              </a:rPr>
              <a:t>Microsoft, AT&amp;T, D-Link, Cisco</a:t>
            </a:r>
          </a:p>
          <a:p>
            <a:pPr algn="ctr"/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3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87450"/>
          </a:xfrm>
        </p:spPr>
        <p:txBody>
          <a:bodyPr/>
          <a:lstStyle/>
          <a:p>
            <a:r>
              <a:rPr lang="en-IE" sz="2800" b="1" dirty="0" smtClean="0">
                <a:latin typeface="Segoe Print" pitchFamily="2" charset="0"/>
              </a:rPr>
              <a:t>World IPv6 Launch – June 6 ‘12</a:t>
            </a:r>
            <a:endParaRPr lang="en-IE" sz="28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000000"/>
                </a:solidFill>
                <a:latin typeface="Segoe Print" pitchFamily="2" charset="0"/>
              </a:rPr>
              <a:t>Permanently enabling IPv6</a:t>
            </a:r>
          </a:p>
          <a:p>
            <a:pPr algn="ctr"/>
            <a:endParaRPr lang="en-IE" sz="2800" b="1" dirty="0">
              <a:solidFill>
                <a:srgbClr val="000000"/>
              </a:solidFill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solidFill>
                  <a:srgbClr val="000000"/>
                </a:solidFill>
                <a:latin typeface="Segoe Print" pitchFamily="2" charset="0"/>
              </a:rPr>
              <a:t>Google, Facebook, Yahoo!, Akamai, Limelight</a:t>
            </a:r>
          </a:p>
          <a:p>
            <a:pPr algn="ctr"/>
            <a:r>
              <a:rPr lang="en-IE" sz="2800" b="1" dirty="0" smtClean="0">
                <a:solidFill>
                  <a:srgbClr val="000000"/>
                </a:solidFill>
                <a:latin typeface="Segoe Print" pitchFamily="2" charset="0"/>
              </a:rPr>
              <a:t>Microsoft, AT&amp;T, D-Link, Cisco</a:t>
            </a:r>
          </a:p>
          <a:p>
            <a:pPr algn="ctr"/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6048672" cy="6163763"/>
          </a:xfrm>
          <a:prstGeom prst="rect">
            <a:avLst/>
          </a:prstGeom>
          <a:effectLst>
            <a:glow rad="19050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675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Introduction to IPv6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Why IPv6 adoption is </a:t>
            </a:r>
            <a:r>
              <a:rPr lang="en-IE" sz="2800" dirty="0" err="1">
                <a:solidFill>
                  <a:srgbClr val="000000"/>
                </a:solidFill>
                <a:latin typeface="Segoe Print" pitchFamily="2" charset="0"/>
              </a:rPr>
              <a:t>sooooooooooo</a:t>
            </a:r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 slow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b="1" dirty="0">
                <a:solidFill>
                  <a:srgbClr val="000000"/>
                </a:solidFill>
                <a:latin typeface="Segoe Print" pitchFamily="2" charset="0"/>
              </a:rPr>
              <a:t>The IPv6 opportunity</a:t>
            </a:r>
          </a:p>
        </p:txBody>
      </p:sp>
    </p:spTree>
    <p:extLst>
      <p:ext uri="{BB962C8B-B14F-4D97-AF65-F5344CB8AC3E}">
        <p14:creationId xmlns:p14="http://schemas.microsoft.com/office/powerpoint/2010/main" val="222314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solidFill>
                  <a:schemeClr val="bg1"/>
                </a:solidFill>
                <a:latin typeface="Segoe Print" pitchFamily="2" charset="0"/>
              </a:rPr>
              <a:t>The IPv6 Opportunity</a:t>
            </a:r>
            <a:endParaRPr lang="en-IE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E" sz="2800" dirty="0">
                <a:latin typeface="Segoe Print" pitchFamily="2" charset="0"/>
              </a:rPr>
              <a:t>IPv6 </a:t>
            </a:r>
            <a:endParaRPr lang="en-IE" sz="2800" dirty="0" smtClean="0">
              <a:latin typeface="Segoe Print" pitchFamily="2" charset="0"/>
            </a:endParaRPr>
          </a:p>
          <a:p>
            <a:pPr algn="ctr" fontAlgn="base"/>
            <a:r>
              <a:rPr lang="en-IE" sz="2800" i="1" dirty="0" smtClean="0">
                <a:latin typeface="Segoe Print" pitchFamily="2" charset="0"/>
              </a:rPr>
              <a:t>“The </a:t>
            </a:r>
            <a:r>
              <a:rPr lang="en-IE" sz="2800" i="1" dirty="0">
                <a:latin typeface="Segoe Print" pitchFamily="2" charset="0"/>
              </a:rPr>
              <a:t>Powerhouse of the Internet’s </a:t>
            </a:r>
            <a:r>
              <a:rPr lang="en-IE" sz="2800" i="1" dirty="0" smtClean="0">
                <a:latin typeface="Segoe Print" pitchFamily="2" charset="0"/>
              </a:rPr>
              <a:t>Future”</a:t>
            </a:r>
          </a:p>
          <a:p>
            <a:pPr algn="ctr" fontAlgn="base"/>
            <a:endParaRPr lang="en-IE" sz="2800" i="1" dirty="0" smtClean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Hmmm… </a:t>
            </a: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Well certainly </a:t>
            </a:r>
            <a:r>
              <a:rPr lang="en-IE" sz="2800" b="1" dirty="0" smtClean="0">
                <a:latin typeface="Segoe Print" pitchFamily="2" charset="0"/>
              </a:rPr>
              <a:t>enabling</a:t>
            </a:r>
            <a:r>
              <a:rPr lang="en-IE" sz="2800" dirty="0" smtClean="0">
                <a:latin typeface="Segoe Print" pitchFamily="2" charset="0"/>
              </a:rPr>
              <a:t> the Internet’s future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We’re all aware of the benefits of the Internet</a:t>
            </a:r>
          </a:p>
          <a:p>
            <a:pPr algn="ctr" fontAlgn="base"/>
            <a:endParaRPr lang="en-IE" sz="2800" i="1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But what advantages does IPv6 offer?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solidFill>
                  <a:schemeClr val="bg1"/>
                </a:solidFill>
                <a:latin typeface="Segoe Print" pitchFamily="2" charset="0"/>
              </a:rPr>
              <a:t>The IPv6 Opportunity</a:t>
            </a:r>
            <a:endParaRPr lang="en-IE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916832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E" sz="2800" dirty="0" smtClean="0">
                <a:latin typeface="Segoe Print" pitchFamily="2" charset="0"/>
              </a:rPr>
              <a:t>More address space.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Auto-configuration (local and routable).</a:t>
            </a:r>
          </a:p>
          <a:p>
            <a:pPr algn="ctr" fontAlgn="base"/>
            <a:endParaRPr lang="en-IE" sz="2800" dirty="0" smtClean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Return to end-to-end networks. </a:t>
            </a:r>
            <a:r>
              <a:rPr lang="en-IE" sz="2800" dirty="0" err="1" smtClean="0">
                <a:latin typeface="Segoe Print" pitchFamily="2" charset="0"/>
              </a:rPr>
              <a:t>Woot</a:t>
            </a:r>
            <a:r>
              <a:rPr lang="en-IE" sz="2800" dirty="0" smtClean="0">
                <a:latin typeface="Segoe Print" pitchFamily="2" charset="0"/>
              </a:rPr>
              <a:t>!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i.e. no more NAT!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“An Internet of Devices”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IPv6 is built to scale – no manual intervention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solidFill>
                  <a:schemeClr val="bg1"/>
                </a:solidFill>
                <a:latin typeface="Segoe Print" pitchFamily="2" charset="0"/>
              </a:rPr>
              <a:t>The IPv6 Opportunity</a:t>
            </a:r>
            <a:endParaRPr lang="en-IE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E" sz="2800" dirty="0" smtClean="0">
                <a:latin typeface="Segoe Print" pitchFamily="2" charset="0"/>
              </a:rPr>
              <a:t>Network merges – renumbering (and VPNs)</a:t>
            </a:r>
          </a:p>
          <a:p>
            <a:pPr algn="ctr" fontAlgn="base"/>
            <a:endParaRPr lang="en-IE" sz="2800" dirty="0" smtClean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More efficient routing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More efficient packet processing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Directed Data Flows &amp; Multicast</a:t>
            </a: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solidFill>
                  <a:schemeClr val="bg1"/>
                </a:solidFill>
                <a:latin typeface="Segoe Print" pitchFamily="2" charset="0"/>
              </a:rPr>
              <a:t>The IPv6 Opportunity</a:t>
            </a:r>
            <a:endParaRPr lang="en-IE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88569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E" sz="2800" dirty="0" smtClean="0">
                <a:latin typeface="Segoe Print" pitchFamily="2" charset="0"/>
              </a:rPr>
              <a:t>To sum it up: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5400" b="1" dirty="0" smtClean="0">
                <a:latin typeface="Segoe Print" pitchFamily="2" charset="0"/>
              </a:rPr>
              <a:t>IPv6 is about the future;</a:t>
            </a:r>
          </a:p>
          <a:p>
            <a:pPr algn="ctr" fontAlgn="base"/>
            <a:endParaRPr lang="en-IE" sz="5400" b="1" dirty="0">
              <a:latin typeface="Segoe Print" pitchFamily="2" charset="0"/>
            </a:endParaRPr>
          </a:p>
          <a:p>
            <a:pPr algn="ctr" fontAlgn="base"/>
            <a:r>
              <a:rPr lang="en-IE" sz="5400" b="1" dirty="0" smtClean="0">
                <a:latin typeface="Segoe Print" pitchFamily="2" charset="0"/>
              </a:rPr>
              <a:t>And future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Introduction to IPv6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Why IPv6 adoption is </a:t>
            </a:r>
            <a:r>
              <a:rPr lang="en-IE" sz="2800" dirty="0" err="1" smtClean="0">
                <a:latin typeface="Segoe Print" pitchFamily="2" charset="0"/>
              </a:rPr>
              <a:t>sooooooooooo</a:t>
            </a:r>
            <a:r>
              <a:rPr lang="en-IE" sz="2800" dirty="0" smtClean="0">
                <a:latin typeface="Segoe Print" pitchFamily="2" charset="0"/>
              </a:rPr>
              <a:t> slow</a:t>
            </a:r>
          </a:p>
          <a:p>
            <a:endParaRPr lang="en-IE" sz="2800" dirty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The IPv6 opportunity</a:t>
            </a:r>
            <a:endParaRPr lang="en-IE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6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Overview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A (brief?) history of Internet numbering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IPv4 exhaustion status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Introduction to IPv6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Why IPv6 adoption is </a:t>
            </a:r>
            <a:r>
              <a:rPr lang="en-IE" sz="2800" dirty="0" err="1">
                <a:solidFill>
                  <a:srgbClr val="000000"/>
                </a:solidFill>
                <a:latin typeface="Segoe Print" pitchFamily="2" charset="0"/>
              </a:rPr>
              <a:t>sooooooooooo</a:t>
            </a:r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 slow</a:t>
            </a:r>
          </a:p>
          <a:p>
            <a:endParaRPr lang="en-IE" sz="2800" dirty="0">
              <a:solidFill>
                <a:srgbClr val="000000"/>
              </a:solidFill>
              <a:latin typeface="Segoe Print" pitchFamily="2" charset="0"/>
            </a:endParaRPr>
          </a:p>
          <a:p>
            <a:r>
              <a:rPr lang="en-IE" sz="2800" dirty="0">
                <a:solidFill>
                  <a:srgbClr val="000000"/>
                </a:solidFill>
                <a:latin typeface="Segoe Print" pitchFamily="2" charset="0"/>
              </a:rPr>
              <a:t>The IPv6 opportunity</a:t>
            </a:r>
          </a:p>
        </p:txBody>
      </p:sp>
      <p:sp>
        <p:nvSpPr>
          <p:cNvPr id="4" name="Rectangle 3"/>
          <p:cNvSpPr/>
          <p:nvPr/>
        </p:nvSpPr>
        <p:spPr bwMode="auto">
          <a:xfrm rot="19995775">
            <a:off x="624861" y="3357497"/>
            <a:ext cx="7992888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4000" dirty="0" smtClean="0">
                <a:solidFill>
                  <a:srgbClr val="000000"/>
                </a:solidFill>
                <a:latin typeface="Segoe Print" pitchFamily="2" charset="0"/>
                <a:ea typeface="ヒラギノ角ゴ ProN W3" charset="0"/>
                <a:cs typeface="ヒラギノ角ゴ ProN W3" charset="0"/>
                <a:sym typeface="Arial" charset="0"/>
              </a:rPr>
              <a:t>Getting starting with IPv6</a:t>
            </a:r>
            <a:endParaRPr kumimoji="0" lang="en-IE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Getting Started with IPv6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91683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E" sz="2800" dirty="0" smtClean="0">
                <a:latin typeface="Segoe Print" pitchFamily="2" charset="0"/>
              </a:rPr>
              <a:t>Ask your ISP for IPv6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They’ll probably say no. Do it anyway!</a:t>
            </a:r>
          </a:p>
          <a:p>
            <a:pPr algn="ctr" fontAlgn="base"/>
            <a:endParaRPr lang="en-IE" sz="2800" dirty="0" smtClean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Then </a:t>
            </a:r>
            <a:r>
              <a:rPr lang="en-IE" sz="2800" dirty="0" err="1" smtClean="0">
                <a:latin typeface="Segoe Print" pitchFamily="2" charset="0"/>
              </a:rPr>
              <a:t>goto</a:t>
            </a:r>
            <a:r>
              <a:rPr lang="en-IE" sz="2800" dirty="0" smtClean="0">
                <a:latin typeface="Segoe Print" pitchFamily="2" charset="0"/>
              </a:rPr>
              <a:t> a “tunnel broker”</a:t>
            </a:r>
          </a:p>
          <a:p>
            <a:pPr algn="ctr" fontAlgn="base"/>
            <a:endParaRPr lang="en-IE" sz="2800" dirty="0">
              <a:latin typeface="Segoe Print" pitchFamily="2" charset="0"/>
            </a:endParaRPr>
          </a:p>
          <a:p>
            <a:pPr algn="ctr" fontAlgn="base"/>
            <a:r>
              <a:rPr lang="en-IE" sz="2800" dirty="0" err="1" smtClean="0">
                <a:latin typeface="Segoe Print" pitchFamily="2" charset="0"/>
              </a:rPr>
              <a:t>SixXS</a:t>
            </a:r>
            <a:r>
              <a:rPr lang="en-IE" sz="2800" dirty="0" smtClean="0">
                <a:latin typeface="Segoe Print" pitchFamily="2" charset="0"/>
              </a:rPr>
              <a:t>: http://www.sixxs.net/</a:t>
            </a:r>
          </a:p>
          <a:p>
            <a:pPr algn="ctr" fontAlgn="base"/>
            <a:endParaRPr lang="en-IE" sz="2800" dirty="0" smtClean="0">
              <a:latin typeface="Segoe Print" pitchFamily="2" charset="0"/>
            </a:endParaRPr>
          </a:p>
          <a:p>
            <a:pPr algn="ctr" fontAlgn="base"/>
            <a:r>
              <a:rPr lang="en-IE" sz="2000" dirty="0" smtClean="0">
                <a:latin typeface="Segoe Print" pitchFamily="2" charset="0"/>
              </a:rPr>
              <a:t>Hurricane Electric: http://www.tunnelbroker.net/</a:t>
            </a:r>
          </a:p>
          <a:p>
            <a:pPr algn="ctr" fontAlgn="base"/>
            <a:endParaRPr lang="en-IE" sz="2800" dirty="0" smtClean="0">
              <a:latin typeface="Segoe Print" pitchFamily="2" charset="0"/>
            </a:endParaRPr>
          </a:p>
          <a:p>
            <a:pPr algn="ctr" fontAlgn="base"/>
            <a:r>
              <a:rPr lang="en-IE" sz="2800" dirty="0" smtClean="0">
                <a:latin typeface="Segoe Print" pitchFamily="2" charset="0"/>
              </a:rPr>
              <a:t>6to4  -  6rd  -  </a:t>
            </a:r>
            <a:r>
              <a:rPr lang="en-IE" sz="2800" dirty="0" err="1" smtClean="0">
                <a:latin typeface="Segoe Print" pitchFamily="2" charset="0"/>
              </a:rPr>
              <a:t>Teredo</a:t>
            </a:r>
            <a:endParaRPr lang="en-IE" sz="2800" dirty="0" smtClean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789613" cy="1187450"/>
          </a:xfrm>
        </p:spPr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That’s All Folks!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8856984" cy="449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</a:pPr>
            <a:r>
              <a:rPr lang="en-US" sz="3200" dirty="0" smtClean="0">
                <a:latin typeface="Segoe Print" pitchFamily="2" charset="0"/>
                <a:ea typeface="MS Mincho" pitchFamily="49" charset="-128"/>
              </a:rPr>
              <a:t>Copy of the Presentation:</a:t>
            </a:r>
          </a:p>
          <a:p>
            <a:pPr marL="0" lvl="1" algn="ctr">
              <a:spcBef>
                <a:spcPts val="7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</a:pPr>
            <a:r>
              <a:rPr lang="en-US" sz="3200" dirty="0" smtClean="0">
                <a:latin typeface="Segoe Print" pitchFamily="2" charset="0"/>
                <a:ea typeface="MS Mincho" pitchFamily="49" charset="-128"/>
              </a:rPr>
              <a:t>https://www.inex.ie/ei-ipv6-2012.html</a:t>
            </a:r>
          </a:p>
          <a:p>
            <a:pPr algn="ctr" fontAlgn="base"/>
            <a:endParaRPr lang="en-IE" sz="3600" dirty="0" smtClean="0">
              <a:latin typeface="Segoe Print" pitchFamily="2" charset="0"/>
            </a:endParaRPr>
          </a:p>
          <a:p>
            <a:pPr algn="ctr" fontAlgn="base"/>
            <a:r>
              <a:rPr lang="en-IE" sz="3600" dirty="0" smtClean="0">
                <a:latin typeface="Segoe Print" pitchFamily="2" charset="0"/>
              </a:rPr>
              <a:t>Contact me:</a:t>
            </a:r>
          </a:p>
          <a:p>
            <a:pPr algn="ctr" fontAlgn="base"/>
            <a:r>
              <a:rPr lang="en-IE" sz="3600" dirty="0" smtClean="0">
                <a:latin typeface="Segoe Print" pitchFamily="2" charset="0"/>
              </a:rPr>
              <a:t>Barry O’Donovan</a:t>
            </a:r>
          </a:p>
          <a:p>
            <a:pPr algn="ctr" fontAlgn="base"/>
            <a:r>
              <a:rPr lang="en-IE" sz="3600" dirty="0" smtClean="0">
                <a:latin typeface="Segoe Print" pitchFamily="2" charset="0"/>
              </a:rPr>
              <a:t>barry@opensolutions.ie </a:t>
            </a:r>
          </a:p>
          <a:p>
            <a:pPr algn="ctr" fontAlgn="base"/>
            <a:endParaRPr lang="en-IE" sz="3600" dirty="0">
              <a:latin typeface="Segoe Print" pitchFamily="2" charset="0"/>
            </a:endParaRPr>
          </a:p>
          <a:p>
            <a:pPr algn="ctr" fontAlgn="base"/>
            <a:r>
              <a:rPr lang="en-IE" sz="3600" dirty="0" smtClean="0">
                <a:latin typeface="Segoe Print" pitchFamily="2" charset="0"/>
              </a:rPr>
              <a:t>INEX: https://www.inex.ie/</a:t>
            </a:r>
          </a:p>
        </p:txBody>
      </p:sp>
    </p:spTree>
    <p:extLst>
      <p:ext uri="{BB962C8B-B14F-4D97-AF65-F5344CB8AC3E}">
        <p14:creationId xmlns:p14="http://schemas.microsoft.com/office/powerpoint/2010/main" val="69327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The Problem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27687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latin typeface="Segoe Print" pitchFamily="2" charset="0"/>
              </a:rPr>
              <a:t>Why IPv6?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Because we’ve run out of addresses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Again!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Huh? Really!? </a:t>
            </a:r>
          </a:p>
          <a:p>
            <a:pPr algn="ctr"/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Yes, we’ve been here before!</a:t>
            </a:r>
            <a:endParaRPr lang="en-IE" sz="28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 smtClean="0">
                <a:latin typeface="Segoe Print" pitchFamily="2" charset="0"/>
              </a:rPr>
              <a:t>Internet Time Machine</a:t>
            </a:r>
            <a:endParaRPr lang="en-IE" sz="32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13285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egoe Print" pitchFamily="2" charset="0"/>
              </a:rPr>
              <a:t>1969: ARPANET commissioned by </a:t>
            </a:r>
            <a:r>
              <a:rPr lang="en-IE" sz="2800" dirty="0" err="1" smtClean="0">
                <a:latin typeface="Segoe Print" pitchFamily="2" charset="0"/>
              </a:rPr>
              <a:t>DoD</a:t>
            </a:r>
            <a:endParaRPr lang="en-IE" sz="2800" dirty="0" smtClean="0">
              <a:latin typeface="Segoe Print" pitchFamily="2" charset="0"/>
            </a:endParaRPr>
          </a:p>
          <a:p>
            <a:endParaRPr lang="en-IE" sz="2800" dirty="0" smtClean="0">
              <a:latin typeface="Segoe Print" pitchFamily="2" charset="0"/>
            </a:endParaRPr>
          </a:p>
          <a:p>
            <a:r>
              <a:rPr lang="en-IE" sz="2800" dirty="0" smtClean="0">
                <a:latin typeface="Segoe Print" pitchFamily="2" charset="0"/>
              </a:rPr>
              <a:t>1970: ARPANET hosts start using NCP:</a:t>
            </a:r>
          </a:p>
          <a:p>
            <a:endParaRPr lang="en-IE" sz="2800" dirty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Network Control Protocol  [RFC33]</a:t>
            </a:r>
          </a:p>
          <a:p>
            <a:pPr algn="ctr"/>
            <a:endParaRPr lang="en-IE" sz="2800" dirty="0" smtClean="0">
              <a:latin typeface="Segoe Print" pitchFamily="2" charset="0"/>
            </a:endParaRPr>
          </a:p>
          <a:p>
            <a:pPr algn="ctr"/>
            <a:r>
              <a:rPr lang="en-IE" sz="2800" dirty="0" smtClean="0">
                <a:latin typeface="Segoe Print" pitchFamily="2" charset="0"/>
              </a:rPr>
              <a:t>8 bit addressing </a:t>
            </a:r>
          </a:p>
          <a:p>
            <a:pPr algn="ctr"/>
            <a:endParaRPr lang="en-IE" sz="2800" b="1" dirty="0">
              <a:latin typeface="Segoe Print" pitchFamily="2" charset="0"/>
            </a:endParaRPr>
          </a:p>
          <a:p>
            <a:pPr algn="ctr"/>
            <a:r>
              <a:rPr lang="en-IE" sz="2800" b="1" dirty="0" smtClean="0">
                <a:latin typeface="Segoe Print" pitchFamily="2" charset="0"/>
              </a:rPr>
              <a:t>=&gt; only 256 hosts!</a:t>
            </a:r>
          </a:p>
          <a:p>
            <a:endParaRPr lang="en-IE" sz="2800" dirty="0" smtClean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3042"/>
            <a:ext cx="8064896" cy="64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Rounded MT Bold"/>
        <a:ea typeface="ヒラギノ角ゴ ProN W6"/>
        <a:cs typeface="ヒラギノ角ゴ ProN W6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Rounded MT Bold"/>
        <a:ea typeface="ヒラギノ角ゴ ProN W6"/>
        <a:cs typeface="ヒラギノ角ゴ ProN W6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1814</Words>
  <Application>Microsoft Office PowerPoint</Application>
  <PresentationFormat>On-screen Show (4:3)</PresentationFormat>
  <Paragraphs>533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Title &amp; Bullets</vt:lpstr>
      <vt:lpstr>1_Title &amp; Bullets</vt:lpstr>
      <vt:lpstr>IPv6 The Internet’s Future?</vt:lpstr>
      <vt:lpstr>INEX</vt:lpstr>
      <vt:lpstr>INEX</vt:lpstr>
      <vt:lpstr>Barry O’Donovan</vt:lpstr>
      <vt:lpstr>Overview</vt:lpstr>
      <vt:lpstr>Overview</vt:lpstr>
      <vt:lpstr>The Problem</vt:lpstr>
      <vt:lpstr>Internet Time Machine</vt:lpstr>
      <vt:lpstr>PowerPoint Presentation</vt:lpstr>
      <vt:lpstr>Internet Time Machine</vt:lpstr>
      <vt:lpstr>Internet Time Machine</vt:lpstr>
      <vt:lpstr>“Flag Day” January 1st 1983</vt:lpstr>
      <vt:lpstr>Back Up the Truck</vt:lpstr>
      <vt:lpstr>Who’s the Boss?</vt:lpstr>
      <vt:lpstr>Overview</vt:lpstr>
      <vt:lpstr>What’s Left?</vt:lpstr>
      <vt:lpstr>What’s Left?</vt:lpstr>
      <vt:lpstr>What’s Left?</vt:lpstr>
      <vt:lpstr>What’s Left?</vt:lpstr>
      <vt:lpstr>Overview</vt:lpstr>
      <vt:lpstr>IPv6</vt:lpstr>
      <vt:lpstr>IPv6 in the OSI Model?</vt:lpstr>
      <vt:lpstr>What’s New in IPv6</vt:lpstr>
      <vt:lpstr>What’s New in IPv6</vt:lpstr>
      <vt:lpstr>IPv6 Addressing</vt:lpstr>
      <vt:lpstr>IPv6 Subnetting</vt:lpstr>
      <vt:lpstr>IPv6 Subnetting</vt:lpstr>
      <vt:lpstr>IPv6 in the “Real World”</vt:lpstr>
      <vt:lpstr>IPv6 in the “Real World”</vt:lpstr>
      <vt:lpstr>IPv6 in the “Real World”</vt:lpstr>
      <vt:lpstr>IPv6 in the “Real World”</vt:lpstr>
      <vt:lpstr>Overview</vt:lpstr>
      <vt:lpstr>Transition to IPv6</vt:lpstr>
      <vt:lpstr>Dual Stack Transition</vt:lpstr>
      <vt:lpstr>Back Up the Truck. Again.</vt:lpstr>
      <vt:lpstr>Back Up the Truck. Again.</vt:lpstr>
      <vt:lpstr>Back Up the Truck. Again.</vt:lpstr>
      <vt:lpstr>Back Up the Truck. Again.</vt:lpstr>
      <vt:lpstr>Back Up the Truck. Again.</vt:lpstr>
      <vt:lpstr>Back Up the Truck. Again.</vt:lpstr>
      <vt:lpstr>Back Up the Truck. Again.</vt:lpstr>
      <vt:lpstr>Dual Stack Transition</vt:lpstr>
      <vt:lpstr>Back Up the Truck. Again.</vt:lpstr>
      <vt:lpstr>Dual Stack Transition</vt:lpstr>
      <vt:lpstr>Transition to IPv6</vt:lpstr>
      <vt:lpstr>Transition to IPv6</vt:lpstr>
      <vt:lpstr>Transition to IPv6</vt:lpstr>
      <vt:lpstr>Irish ISPs and IPv6 Ripeness</vt:lpstr>
      <vt:lpstr>Irish ISPs and IPv6 Ripeness</vt:lpstr>
      <vt:lpstr>Irish ISPs and IPv6 Ripeness</vt:lpstr>
      <vt:lpstr>Irish ISPs – Top Performers</vt:lpstr>
      <vt:lpstr>World IPv6 Day – June 8 ‘11</vt:lpstr>
      <vt:lpstr>World IPv6 Launch – June 6 ‘12</vt:lpstr>
      <vt:lpstr>World IPv6 Launch – June 6 ‘12</vt:lpstr>
      <vt:lpstr>Overview</vt:lpstr>
      <vt:lpstr>The IPv6 Opportunity</vt:lpstr>
      <vt:lpstr>The IPv6 Opportunity</vt:lpstr>
      <vt:lpstr>The IPv6 Opportunity</vt:lpstr>
      <vt:lpstr>The IPv6 Opportunity</vt:lpstr>
      <vt:lpstr>Overview</vt:lpstr>
      <vt:lpstr>Getting Started with IPv6</vt:lpstr>
      <vt:lpstr>That’s All Folks!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O'Donovan</dc:creator>
  <cp:lastModifiedBy>Barry O'Donovan</cp:lastModifiedBy>
  <cp:revision>197</cp:revision>
  <cp:lastPrinted>2012-04-25T06:55:07Z</cp:lastPrinted>
  <dcterms:created xsi:type="dcterms:W3CDTF">2012-04-19T07:58:29Z</dcterms:created>
  <dcterms:modified xsi:type="dcterms:W3CDTF">2012-04-25T12:15:03Z</dcterms:modified>
</cp:coreProperties>
</file>